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HK Grotesk Medium" panose="020B0604020202020204" charset="0"/>
      <p:regular r:id="rId13"/>
    </p:embeddedFont>
    <p:embeddedFont>
      <p:font typeface="Peace Sans" panose="020B0604020202020204" charset="0"/>
      <p:regular r:id="rId14"/>
    </p:embeddedFont>
    <p:embeddedFont>
      <p:font typeface="Calibri" panose="020F0502020204030204" pitchFamily="34" charset="0"/>
      <p:regular r:id="rId15"/>
      <p:bold r:id="rId16"/>
      <p:italic r:id="rId17"/>
      <p:boldItalic r:id="rId18"/>
    </p:embeddedFont>
    <p:embeddedFont>
      <p:font typeface="HK Grotesk Bold" panose="020B0604020202020204" charset="0"/>
      <p:regular r:id="rId19"/>
    </p:embeddedFont>
    <p:embeddedFont>
      <p:font typeface="HK Grotesk" panose="020B0604020202020204" charset="0"/>
      <p:regular r:id="rId20"/>
    </p:embeddedFont>
    <p:embeddedFont>
      <p:font typeface="HK Grotesk Bold Italics" panose="020B0604020202020204" charset="0"/>
      <p:regular r:id="rId21"/>
    </p:embeddedFont>
    <p:embeddedFont>
      <p:font typeface="ITC Magnifico Daytime Heavy"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6BC8"/>
        </a:solidFill>
        <a:effectLst/>
      </p:bgPr>
    </p:bg>
    <p:spTree>
      <p:nvGrpSpPr>
        <p:cNvPr id="1" name=""/>
        <p:cNvGrpSpPr/>
        <p:nvPr/>
      </p:nvGrpSpPr>
      <p:grpSpPr>
        <a:xfrm>
          <a:off x="0" y="0"/>
          <a:ext cx="0" cy="0"/>
          <a:chOff x="0" y="0"/>
          <a:chExt cx="0" cy="0"/>
        </a:xfrm>
      </p:grpSpPr>
      <p:sp>
        <p:nvSpPr>
          <p:cNvPr id="2" name="Freeform 2"/>
          <p:cNvSpPr/>
          <p:nvPr/>
        </p:nvSpPr>
        <p:spPr>
          <a:xfrm>
            <a:off x="1028700" y="1702097"/>
            <a:ext cx="14591405" cy="8584903"/>
          </a:xfrm>
          <a:custGeom>
            <a:avLst/>
            <a:gdLst/>
            <a:ahLst/>
            <a:cxnLst/>
            <a:rect l="l" t="t" r="r" b="b"/>
            <a:pathLst>
              <a:path w="14591405" h="8584903">
                <a:moveTo>
                  <a:pt x="0" y="0"/>
                </a:moveTo>
                <a:lnTo>
                  <a:pt x="14591405" y="0"/>
                </a:lnTo>
                <a:lnTo>
                  <a:pt x="14591405" y="8584903"/>
                </a:lnTo>
                <a:lnTo>
                  <a:pt x="0" y="8584903"/>
                </a:lnTo>
                <a:lnTo>
                  <a:pt x="0" y="0"/>
                </a:lnTo>
                <a:close/>
              </a:path>
            </a:pathLst>
          </a:custGeom>
          <a:blipFill>
            <a:blip r:embed="rId2"/>
            <a:stretch>
              <a:fillRect/>
            </a:stretch>
          </a:blipFill>
        </p:spPr>
      </p:sp>
      <p:sp>
        <p:nvSpPr>
          <p:cNvPr id="3" name="AutoShape 3"/>
          <p:cNvSpPr/>
          <p:nvPr/>
        </p:nvSpPr>
        <p:spPr>
          <a:xfrm>
            <a:off x="1342545" y="2020056"/>
            <a:ext cx="13804021" cy="7737011"/>
          </a:xfrm>
          <a:prstGeom prst="rect">
            <a:avLst/>
          </a:prstGeom>
          <a:solidFill>
            <a:srgbClr val="346BC8"/>
          </a:solidFill>
        </p:spPr>
      </p:sp>
      <p:sp>
        <p:nvSpPr>
          <p:cNvPr id="4" name="AutoShape 4"/>
          <p:cNvSpPr/>
          <p:nvPr/>
        </p:nvSpPr>
        <p:spPr>
          <a:xfrm>
            <a:off x="1499488" y="4153550"/>
            <a:ext cx="13277922" cy="3409950"/>
          </a:xfrm>
          <a:prstGeom prst="rect">
            <a:avLst/>
          </a:prstGeom>
          <a:solidFill>
            <a:srgbClr val="262626">
              <a:alpha val="35686"/>
            </a:srgbClr>
          </a:solidFill>
        </p:spPr>
      </p:sp>
      <p:sp>
        <p:nvSpPr>
          <p:cNvPr id="5" name="Freeform 5"/>
          <p:cNvSpPr/>
          <p:nvPr/>
        </p:nvSpPr>
        <p:spPr>
          <a:xfrm>
            <a:off x="13401323" y="556871"/>
            <a:ext cx="4437564" cy="4586629"/>
          </a:xfrm>
          <a:custGeom>
            <a:avLst/>
            <a:gdLst/>
            <a:ahLst/>
            <a:cxnLst/>
            <a:rect l="l" t="t" r="r" b="b"/>
            <a:pathLst>
              <a:path w="4437564" h="4586629">
                <a:moveTo>
                  <a:pt x="0" y="0"/>
                </a:moveTo>
                <a:lnTo>
                  <a:pt x="4437564" y="0"/>
                </a:lnTo>
                <a:lnTo>
                  <a:pt x="4437564" y="4586629"/>
                </a:lnTo>
                <a:lnTo>
                  <a:pt x="0" y="4586629"/>
                </a:lnTo>
                <a:lnTo>
                  <a:pt x="0" y="0"/>
                </a:lnTo>
                <a:close/>
              </a:path>
            </a:pathLst>
          </a:custGeom>
          <a:blipFill>
            <a:blip r:embed="rId3"/>
            <a:stretch>
              <a:fillRect/>
            </a:stretch>
          </a:blipFill>
        </p:spPr>
      </p:sp>
      <p:sp>
        <p:nvSpPr>
          <p:cNvPr id="6" name="TextBox 6"/>
          <p:cNvSpPr txBox="1"/>
          <p:nvPr/>
        </p:nvSpPr>
        <p:spPr>
          <a:xfrm>
            <a:off x="1750768" y="4772675"/>
            <a:ext cx="13552741" cy="2205732"/>
          </a:xfrm>
          <a:prstGeom prst="rect">
            <a:avLst/>
          </a:prstGeom>
        </p:spPr>
        <p:txBody>
          <a:bodyPr wrap="square" lIns="0" tIns="0" rIns="0" bIns="0" rtlCol="0" anchor="t">
            <a:spAutoFit/>
          </a:bodyPr>
          <a:lstStyle/>
          <a:p>
            <a:pPr marL="0" lvl="0" indent="0">
              <a:lnSpc>
                <a:spcPts val="8550"/>
              </a:lnSpc>
            </a:pPr>
            <a:r>
              <a:rPr lang="en-US" sz="7125" dirty="0">
                <a:solidFill>
                  <a:srgbClr val="FFFFFF"/>
                </a:solidFill>
                <a:latin typeface="HK Grotesk Bold"/>
              </a:rPr>
              <a:t>Ley de </a:t>
            </a:r>
            <a:r>
              <a:rPr lang="en-US" sz="7125" dirty="0" err="1" smtClean="0">
                <a:solidFill>
                  <a:srgbClr val="FFFFFF"/>
                </a:solidFill>
                <a:latin typeface="HK Grotesk Bold"/>
              </a:rPr>
              <a:t>Telecomunicaciones</a:t>
            </a:r>
            <a:r>
              <a:rPr lang="en-US" sz="7125" dirty="0" smtClean="0">
                <a:solidFill>
                  <a:srgbClr val="FFFFFF"/>
                </a:solidFill>
                <a:latin typeface="HK Grotesk Bold"/>
              </a:rPr>
              <a:t> </a:t>
            </a:r>
            <a:r>
              <a:rPr lang="en-US" sz="7125" dirty="0">
                <a:solidFill>
                  <a:srgbClr val="FFFFFF"/>
                </a:solidFill>
                <a:latin typeface="HK Grotesk Bold"/>
              </a:rPr>
              <a:t>(2000)</a:t>
            </a:r>
          </a:p>
        </p:txBody>
      </p:sp>
      <p:sp>
        <p:nvSpPr>
          <p:cNvPr id="7" name="Freeform 7"/>
          <p:cNvSpPr/>
          <p:nvPr/>
        </p:nvSpPr>
        <p:spPr>
          <a:xfrm>
            <a:off x="-1594748" y="338750"/>
            <a:ext cx="7149276" cy="4125794"/>
          </a:xfrm>
          <a:custGeom>
            <a:avLst/>
            <a:gdLst/>
            <a:ahLst/>
            <a:cxnLst/>
            <a:rect l="l" t="t" r="r" b="b"/>
            <a:pathLst>
              <a:path w="7149276" h="4125794">
                <a:moveTo>
                  <a:pt x="0" y="0"/>
                </a:moveTo>
                <a:lnTo>
                  <a:pt x="7149276" y="0"/>
                </a:lnTo>
                <a:lnTo>
                  <a:pt x="7149276" y="4125793"/>
                </a:lnTo>
                <a:lnTo>
                  <a:pt x="0" y="4125793"/>
                </a:lnTo>
                <a:lnTo>
                  <a:pt x="0" y="0"/>
                </a:lnTo>
                <a:close/>
              </a:path>
            </a:pathLst>
          </a:custGeom>
          <a:blipFill>
            <a:blip r:embed="rId4"/>
            <a:stretch>
              <a:fillRect/>
            </a:stretch>
          </a:blipFill>
        </p:spPr>
      </p:sp>
      <p:sp>
        <p:nvSpPr>
          <p:cNvPr id="8" name="Freeform 8"/>
          <p:cNvSpPr/>
          <p:nvPr/>
        </p:nvSpPr>
        <p:spPr>
          <a:xfrm>
            <a:off x="13549015" y="6524481"/>
            <a:ext cx="3195102" cy="3762519"/>
          </a:xfrm>
          <a:custGeom>
            <a:avLst/>
            <a:gdLst/>
            <a:ahLst/>
            <a:cxnLst/>
            <a:rect l="l" t="t" r="r" b="b"/>
            <a:pathLst>
              <a:path w="3195102" h="3762519">
                <a:moveTo>
                  <a:pt x="0" y="0"/>
                </a:moveTo>
                <a:lnTo>
                  <a:pt x="3195102" y="0"/>
                </a:lnTo>
                <a:lnTo>
                  <a:pt x="3195102" y="3762519"/>
                </a:lnTo>
                <a:lnTo>
                  <a:pt x="0" y="3762519"/>
                </a:lnTo>
                <a:lnTo>
                  <a:pt x="0" y="0"/>
                </a:lnTo>
                <a:close/>
              </a:path>
            </a:pathLst>
          </a:custGeom>
          <a:blipFill>
            <a:blip r:embed="rId5"/>
            <a:stretch>
              <a:fillRect/>
            </a:stretch>
          </a:blipFill>
        </p:spPr>
      </p:sp>
      <p:sp>
        <p:nvSpPr>
          <p:cNvPr id="9" name="Freeform 9"/>
          <p:cNvSpPr/>
          <p:nvPr/>
        </p:nvSpPr>
        <p:spPr>
          <a:xfrm>
            <a:off x="7250646" y="260964"/>
            <a:ext cx="2147512" cy="1535471"/>
          </a:xfrm>
          <a:custGeom>
            <a:avLst/>
            <a:gdLst/>
            <a:ahLst/>
            <a:cxnLst/>
            <a:rect l="l" t="t" r="r" b="b"/>
            <a:pathLst>
              <a:path w="2147512" h="1535471">
                <a:moveTo>
                  <a:pt x="0" y="0"/>
                </a:moveTo>
                <a:lnTo>
                  <a:pt x="2147513" y="0"/>
                </a:lnTo>
                <a:lnTo>
                  <a:pt x="2147513" y="1535472"/>
                </a:lnTo>
                <a:lnTo>
                  <a:pt x="0" y="1535472"/>
                </a:lnTo>
                <a:lnTo>
                  <a:pt x="0" y="0"/>
                </a:lnTo>
                <a:close/>
              </a:path>
            </a:pathLst>
          </a:custGeom>
          <a:blipFill>
            <a:blip r:embed="rId6"/>
            <a:stretch>
              <a:fillRect/>
            </a:stretch>
          </a:blipFill>
        </p:spPr>
      </p:sp>
      <p:sp>
        <p:nvSpPr>
          <p:cNvPr id="10" name="TextBox 10"/>
          <p:cNvSpPr txBox="1"/>
          <p:nvPr/>
        </p:nvSpPr>
        <p:spPr>
          <a:xfrm>
            <a:off x="1750768" y="8059420"/>
            <a:ext cx="8977064" cy="1207770"/>
          </a:xfrm>
          <a:prstGeom prst="rect">
            <a:avLst/>
          </a:prstGeom>
        </p:spPr>
        <p:txBody>
          <a:bodyPr lIns="0" tIns="0" rIns="0" bIns="0" rtlCol="0" anchor="t">
            <a:spAutoFit/>
          </a:bodyPr>
          <a:lstStyle/>
          <a:p>
            <a:pPr>
              <a:lnSpc>
                <a:spcPts val="3324"/>
              </a:lnSpc>
            </a:pPr>
            <a:r>
              <a:rPr lang="en-US" sz="2374" spc="2">
                <a:solidFill>
                  <a:srgbClr val="FFFFFF"/>
                </a:solidFill>
                <a:latin typeface="HK Grotesk Bold"/>
              </a:rPr>
              <a:t>INTEGRANTES:</a:t>
            </a:r>
          </a:p>
          <a:p>
            <a:pPr>
              <a:lnSpc>
                <a:spcPts val="3184"/>
              </a:lnSpc>
            </a:pPr>
            <a:r>
              <a:rPr lang="en-US" sz="2274" spc="2">
                <a:solidFill>
                  <a:srgbClr val="FFFFFF"/>
                </a:solidFill>
                <a:latin typeface="HK Grotesk Medium"/>
              </a:rPr>
              <a:t>Georg Boadas 30.208.406</a:t>
            </a:r>
          </a:p>
          <a:p>
            <a:pPr>
              <a:lnSpc>
                <a:spcPts val="3185"/>
              </a:lnSpc>
              <a:spcBef>
                <a:spcPct val="0"/>
              </a:spcBef>
            </a:pPr>
            <a:r>
              <a:rPr lang="en-US" sz="2275" spc="2">
                <a:solidFill>
                  <a:srgbClr val="FFFFFF"/>
                </a:solidFill>
                <a:latin typeface="HK Grotesk Medium"/>
              </a:rPr>
              <a:t>Miguelangel Bracho 30.545.822</a:t>
            </a:r>
          </a:p>
        </p:txBody>
      </p:sp>
      <p:sp>
        <p:nvSpPr>
          <p:cNvPr id="11" name="TextBox 11"/>
          <p:cNvSpPr txBox="1"/>
          <p:nvPr/>
        </p:nvSpPr>
        <p:spPr>
          <a:xfrm>
            <a:off x="4861991" y="2251093"/>
            <a:ext cx="6924824" cy="1447800"/>
          </a:xfrm>
          <a:prstGeom prst="rect">
            <a:avLst/>
          </a:prstGeom>
        </p:spPr>
        <p:txBody>
          <a:bodyPr lIns="0" tIns="0" rIns="0" bIns="0" rtlCol="0" anchor="t">
            <a:spAutoFit/>
          </a:bodyPr>
          <a:lstStyle/>
          <a:p>
            <a:pPr algn="ctr">
              <a:lnSpc>
                <a:spcPts val="2879"/>
              </a:lnSpc>
              <a:spcBef>
                <a:spcPct val="0"/>
              </a:spcBef>
            </a:pPr>
            <a:r>
              <a:rPr lang="en-US" sz="2400">
                <a:solidFill>
                  <a:srgbClr val="FFFFFF"/>
                </a:solidFill>
                <a:latin typeface="HK Grotesk Medium"/>
              </a:rPr>
              <a:t>UNIVERSIDAD DE ORIENTE</a:t>
            </a:r>
          </a:p>
          <a:p>
            <a:pPr algn="ctr">
              <a:lnSpc>
                <a:spcPts val="2879"/>
              </a:lnSpc>
              <a:spcBef>
                <a:spcPct val="0"/>
              </a:spcBef>
            </a:pPr>
            <a:r>
              <a:rPr lang="en-US" sz="2400">
                <a:solidFill>
                  <a:srgbClr val="FFFFFF"/>
                </a:solidFill>
                <a:latin typeface="HK Grotesk Medium"/>
              </a:rPr>
              <a:t>NÚCLEO NUEVA ESPARTA</a:t>
            </a:r>
          </a:p>
          <a:p>
            <a:pPr algn="ctr">
              <a:lnSpc>
                <a:spcPts val="2879"/>
              </a:lnSpc>
              <a:spcBef>
                <a:spcPct val="0"/>
              </a:spcBef>
            </a:pPr>
            <a:r>
              <a:rPr lang="en-US" sz="2400">
                <a:solidFill>
                  <a:srgbClr val="FFFFFF"/>
                </a:solidFill>
                <a:latin typeface="HK Grotesk Medium"/>
              </a:rPr>
              <a:t>ESCUELA DE INGENIERÍA Y CIENCIAS APLICADAS</a:t>
            </a:r>
          </a:p>
          <a:p>
            <a:pPr algn="ctr">
              <a:lnSpc>
                <a:spcPts val="2879"/>
              </a:lnSpc>
              <a:spcBef>
                <a:spcPct val="0"/>
              </a:spcBef>
            </a:pPr>
            <a:r>
              <a:rPr lang="en-US" sz="2400">
                <a:solidFill>
                  <a:srgbClr val="FFFFFF"/>
                </a:solidFill>
                <a:latin typeface="HK Grotesk Medium"/>
              </a:rPr>
              <a:t>DEPARTAMENTO DE INFORMÁTICA</a:t>
            </a:r>
          </a:p>
        </p:txBody>
      </p:sp>
      <p:sp>
        <p:nvSpPr>
          <p:cNvPr id="12" name="TextBox 12"/>
          <p:cNvSpPr txBox="1"/>
          <p:nvPr/>
        </p:nvSpPr>
        <p:spPr>
          <a:xfrm>
            <a:off x="1342545" y="9757068"/>
            <a:ext cx="13804021" cy="361950"/>
          </a:xfrm>
          <a:prstGeom prst="rect">
            <a:avLst/>
          </a:prstGeom>
        </p:spPr>
        <p:txBody>
          <a:bodyPr lIns="0" tIns="0" rIns="0" bIns="0" rtlCol="0" anchor="t">
            <a:spAutoFit/>
          </a:bodyPr>
          <a:lstStyle/>
          <a:p>
            <a:pPr algn="ctr">
              <a:lnSpc>
                <a:spcPts val="2879"/>
              </a:lnSpc>
              <a:spcBef>
                <a:spcPct val="0"/>
              </a:spcBef>
            </a:pPr>
            <a:r>
              <a:rPr lang="en-US" sz="2400">
                <a:solidFill>
                  <a:srgbClr val="FFFFFF"/>
                </a:solidFill>
                <a:latin typeface="HK Grotesk Medium"/>
              </a:rPr>
              <a:t>Guatamare 01/11/2023</a:t>
            </a:r>
          </a:p>
        </p:txBody>
      </p:sp>
      <p:sp>
        <p:nvSpPr>
          <p:cNvPr id="13" name="TextBox 13"/>
          <p:cNvSpPr txBox="1"/>
          <p:nvPr/>
        </p:nvSpPr>
        <p:spPr>
          <a:xfrm>
            <a:off x="11016705" y="8107045"/>
            <a:ext cx="2532311" cy="723900"/>
          </a:xfrm>
          <a:prstGeom prst="rect">
            <a:avLst/>
          </a:prstGeom>
        </p:spPr>
        <p:txBody>
          <a:bodyPr lIns="0" tIns="0" rIns="0" bIns="0" rtlCol="0" anchor="t">
            <a:spAutoFit/>
          </a:bodyPr>
          <a:lstStyle/>
          <a:p>
            <a:pPr algn="just">
              <a:lnSpc>
                <a:spcPts val="2879"/>
              </a:lnSpc>
              <a:spcBef>
                <a:spcPct val="0"/>
              </a:spcBef>
            </a:pPr>
            <a:r>
              <a:rPr lang="en-US" sz="2400">
                <a:solidFill>
                  <a:srgbClr val="FFFFFF"/>
                </a:solidFill>
                <a:latin typeface="HK Grotesk Bold"/>
              </a:rPr>
              <a:t>Profesor</a:t>
            </a:r>
            <a:r>
              <a:rPr lang="en-US" sz="2400">
                <a:solidFill>
                  <a:srgbClr val="FFFFFF"/>
                </a:solidFill>
                <a:latin typeface="HK Grotesk Medium"/>
              </a:rPr>
              <a:t>: </a:t>
            </a:r>
          </a:p>
          <a:p>
            <a:pPr algn="just">
              <a:lnSpc>
                <a:spcPts val="2879"/>
              </a:lnSpc>
              <a:spcBef>
                <a:spcPct val="0"/>
              </a:spcBef>
            </a:pPr>
            <a:r>
              <a:rPr lang="en-US" sz="2400">
                <a:solidFill>
                  <a:srgbClr val="FFFFFF"/>
                </a:solidFill>
                <a:latin typeface="HK Grotesk Medium"/>
              </a:rPr>
              <a:t>Lic. Suhail Zabala.</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grpSp>
        <p:nvGrpSpPr>
          <p:cNvPr id="2" name="Group 2"/>
          <p:cNvGrpSpPr/>
          <p:nvPr/>
        </p:nvGrpSpPr>
        <p:grpSpPr>
          <a:xfrm>
            <a:off x="2223390" y="1721350"/>
            <a:ext cx="14364862" cy="7165214"/>
            <a:chOff x="0" y="0"/>
            <a:chExt cx="3783338" cy="1887134"/>
          </a:xfrm>
        </p:grpSpPr>
        <p:sp>
          <p:nvSpPr>
            <p:cNvPr id="3" name="Freeform 3"/>
            <p:cNvSpPr/>
            <p:nvPr/>
          </p:nvSpPr>
          <p:spPr>
            <a:xfrm>
              <a:off x="0" y="0"/>
              <a:ext cx="3783338" cy="1887134"/>
            </a:xfrm>
            <a:custGeom>
              <a:avLst/>
              <a:gdLst/>
              <a:ahLst/>
              <a:cxnLst/>
              <a:rect l="l" t="t" r="r" b="b"/>
              <a:pathLst>
                <a:path w="3783338" h="1887134">
                  <a:moveTo>
                    <a:pt x="0" y="0"/>
                  </a:moveTo>
                  <a:lnTo>
                    <a:pt x="3783338" y="0"/>
                  </a:lnTo>
                  <a:lnTo>
                    <a:pt x="3783338" y="1887134"/>
                  </a:lnTo>
                  <a:lnTo>
                    <a:pt x="0" y="1887134"/>
                  </a:lnTo>
                  <a:close/>
                </a:path>
              </a:pathLst>
            </a:custGeom>
            <a:solidFill>
              <a:srgbClr val="F8F8F8"/>
            </a:solidFill>
          </p:spPr>
        </p:sp>
        <p:sp>
          <p:nvSpPr>
            <p:cNvPr id="4" name="TextBox 4"/>
            <p:cNvSpPr txBox="1"/>
            <p:nvPr/>
          </p:nvSpPr>
          <p:spPr>
            <a:xfrm>
              <a:off x="0" y="0"/>
              <a:ext cx="3783338" cy="1887134"/>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202998" y="221202"/>
            <a:ext cx="6939516" cy="2353711"/>
            <a:chOff x="0" y="0"/>
            <a:chExt cx="1827692" cy="619907"/>
          </a:xfrm>
        </p:grpSpPr>
        <p:sp>
          <p:nvSpPr>
            <p:cNvPr id="6" name="Freeform 6"/>
            <p:cNvSpPr/>
            <p:nvPr/>
          </p:nvSpPr>
          <p:spPr>
            <a:xfrm>
              <a:off x="0" y="0"/>
              <a:ext cx="1827692" cy="619907"/>
            </a:xfrm>
            <a:custGeom>
              <a:avLst/>
              <a:gdLst/>
              <a:ahLst/>
              <a:cxnLst/>
              <a:rect l="l" t="t" r="r" b="b"/>
              <a:pathLst>
                <a:path w="1827692" h="619907">
                  <a:moveTo>
                    <a:pt x="56897" y="0"/>
                  </a:moveTo>
                  <a:lnTo>
                    <a:pt x="1770794" y="0"/>
                  </a:lnTo>
                  <a:cubicBezTo>
                    <a:pt x="1802218" y="0"/>
                    <a:pt x="1827692" y="25474"/>
                    <a:pt x="1827692" y="56897"/>
                  </a:cubicBezTo>
                  <a:lnTo>
                    <a:pt x="1827692" y="563010"/>
                  </a:lnTo>
                  <a:cubicBezTo>
                    <a:pt x="1827692" y="594434"/>
                    <a:pt x="1802218" y="619907"/>
                    <a:pt x="1770794" y="619907"/>
                  </a:cubicBezTo>
                  <a:lnTo>
                    <a:pt x="56897" y="619907"/>
                  </a:lnTo>
                  <a:cubicBezTo>
                    <a:pt x="25474" y="619907"/>
                    <a:pt x="0" y="594434"/>
                    <a:pt x="0" y="563010"/>
                  </a:cubicBezTo>
                  <a:lnTo>
                    <a:pt x="0" y="56897"/>
                  </a:lnTo>
                  <a:cubicBezTo>
                    <a:pt x="0" y="25474"/>
                    <a:pt x="25474" y="0"/>
                    <a:pt x="56897" y="0"/>
                  </a:cubicBezTo>
                  <a:close/>
                </a:path>
              </a:pathLst>
            </a:custGeom>
            <a:solidFill>
              <a:srgbClr val="89B0F4"/>
            </a:solidFill>
          </p:spPr>
        </p:sp>
        <p:sp>
          <p:nvSpPr>
            <p:cNvPr id="7" name="TextBox 7"/>
            <p:cNvSpPr txBox="1"/>
            <p:nvPr/>
          </p:nvSpPr>
          <p:spPr>
            <a:xfrm>
              <a:off x="0" y="0"/>
              <a:ext cx="1827692" cy="619907"/>
            </a:xfrm>
            <a:prstGeom prst="rect">
              <a:avLst/>
            </a:prstGeom>
          </p:spPr>
          <p:txBody>
            <a:bodyPr lIns="50800" tIns="50800" rIns="50800" bIns="50800" rtlCol="0" anchor="ctr"/>
            <a:lstStyle/>
            <a:p>
              <a:pPr algn="ctr">
                <a:lnSpc>
                  <a:spcPts val="2879"/>
                </a:lnSpc>
              </a:pPr>
              <a:endParaRPr/>
            </a:p>
          </p:txBody>
        </p:sp>
      </p:grpSp>
      <p:sp>
        <p:nvSpPr>
          <p:cNvPr id="8" name="Freeform 8"/>
          <p:cNvSpPr/>
          <p:nvPr/>
        </p:nvSpPr>
        <p:spPr>
          <a:xfrm>
            <a:off x="14959370" y="5691576"/>
            <a:ext cx="3328630" cy="4380143"/>
          </a:xfrm>
          <a:custGeom>
            <a:avLst/>
            <a:gdLst/>
            <a:ahLst/>
            <a:cxnLst/>
            <a:rect l="l" t="t" r="r" b="b"/>
            <a:pathLst>
              <a:path w="3328630" h="4380143">
                <a:moveTo>
                  <a:pt x="0" y="0"/>
                </a:moveTo>
                <a:lnTo>
                  <a:pt x="3328630" y="0"/>
                </a:lnTo>
                <a:lnTo>
                  <a:pt x="3328630" y="4380143"/>
                </a:lnTo>
                <a:lnTo>
                  <a:pt x="0" y="4380143"/>
                </a:lnTo>
                <a:lnTo>
                  <a:pt x="0" y="0"/>
                </a:lnTo>
                <a:close/>
              </a:path>
            </a:pathLst>
          </a:custGeom>
          <a:blipFill>
            <a:blip r:embed="rId2"/>
            <a:stretch>
              <a:fillRect/>
            </a:stretch>
          </a:blipFill>
        </p:spPr>
      </p:sp>
      <p:sp>
        <p:nvSpPr>
          <p:cNvPr id="9" name="Freeform 9"/>
          <p:cNvSpPr/>
          <p:nvPr/>
        </p:nvSpPr>
        <p:spPr>
          <a:xfrm>
            <a:off x="202998" y="6286500"/>
            <a:ext cx="3993221" cy="3190295"/>
          </a:xfrm>
          <a:custGeom>
            <a:avLst/>
            <a:gdLst/>
            <a:ahLst/>
            <a:cxnLst/>
            <a:rect l="l" t="t" r="r" b="b"/>
            <a:pathLst>
              <a:path w="3993221" h="3190295">
                <a:moveTo>
                  <a:pt x="0" y="0"/>
                </a:moveTo>
                <a:lnTo>
                  <a:pt x="3993222" y="0"/>
                </a:lnTo>
                <a:lnTo>
                  <a:pt x="3993222" y="3190295"/>
                </a:lnTo>
                <a:lnTo>
                  <a:pt x="0" y="3190295"/>
                </a:lnTo>
                <a:lnTo>
                  <a:pt x="0" y="0"/>
                </a:lnTo>
                <a:close/>
              </a:path>
            </a:pathLst>
          </a:custGeom>
          <a:blipFill>
            <a:blip r:embed="rId3"/>
            <a:stretch>
              <a:fillRect/>
            </a:stretch>
          </a:blipFill>
        </p:spPr>
      </p:sp>
      <p:sp>
        <p:nvSpPr>
          <p:cNvPr id="10" name="Freeform 10"/>
          <p:cNvSpPr/>
          <p:nvPr/>
        </p:nvSpPr>
        <p:spPr>
          <a:xfrm>
            <a:off x="13887568" y="0"/>
            <a:ext cx="3371732" cy="4344282"/>
          </a:xfrm>
          <a:custGeom>
            <a:avLst/>
            <a:gdLst/>
            <a:ahLst/>
            <a:cxnLst/>
            <a:rect l="l" t="t" r="r" b="b"/>
            <a:pathLst>
              <a:path w="3371732" h="4344282">
                <a:moveTo>
                  <a:pt x="0" y="0"/>
                </a:moveTo>
                <a:lnTo>
                  <a:pt x="3371732" y="0"/>
                </a:lnTo>
                <a:lnTo>
                  <a:pt x="3371732" y="4344282"/>
                </a:lnTo>
                <a:lnTo>
                  <a:pt x="0" y="4344282"/>
                </a:lnTo>
                <a:lnTo>
                  <a:pt x="0" y="0"/>
                </a:lnTo>
                <a:close/>
              </a:path>
            </a:pathLst>
          </a:custGeom>
          <a:blipFill>
            <a:blip r:embed="rId4"/>
            <a:stretch>
              <a:fillRect/>
            </a:stretch>
          </a:blipFill>
        </p:spPr>
      </p:sp>
      <p:sp>
        <p:nvSpPr>
          <p:cNvPr id="11" name="TextBox 11"/>
          <p:cNvSpPr txBox="1"/>
          <p:nvPr/>
        </p:nvSpPr>
        <p:spPr>
          <a:xfrm>
            <a:off x="1799910" y="914593"/>
            <a:ext cx="3994229" cy="748239"/>
          </a:xfrm>
          <a:prstGeom prst="rect">
            <a:avLst/>
          </a:prstGeom>
        </p:spPr>
        <p:txBody>
          <a:bodyPr lIns="0" tIns="0" rIns="0" bIns="0" rtlCol="0" anchor="t">
            <a:spAutoFit/>
          </a:bodyPr>
          <a:lstStyle/>
          <a:p>
            <a:pPr>
              <a:lnSpc>
                <a:spcPts val="5841"/>
              </a:lnSpc>
            </a:pPr>
            <a:r>
              <a:rPr lang="en-US" sz="4867">
                <a:solidFill>
                  <a:srgbClr val="FFFFFF"/>
                </a:solidFill>
                <a:latin typeface="HK Grotesk Bold"/>
              </a:rPr>
              <a:t>Su Objetivo</a:t>
            </a:r>
          </a:p>
        </p:txBody>
      </p:sp>
      <p:sp>
        <p:nvSpPr>
          <p:cNvPr id="12" name="TextBox 12"/>
          <p:cNvSpPr txBox="1"/>
          <p:nvPr/>
        </p:nvSpPr>
        <p:spPr>
          <a:xfrm>
            <a:off x="2971414" y="4000500"/>
            <a:ext cx="12868815" cy="2857500"/>
          </a:xfrm>
          <a:prstGeom prst="rect">
            <a:avLst/>
          </a:prstGeom>
        </p:spPr>
        <p:txBody>
          <a:bodyPr lIns="0" tIns="0" rIns="0" bIns="0" rtlCol="0" anchor="t">
            <a:spAutoFit/>
          </a:bodyPr>
          <a:lstStyle/>
          <a:p>
            <a:pPr algn="ctr">
              <a:lnSpc>
                <a:spcPts val="4559"/>
              </a:lnSpc>
              <a:spcBef>
                <a:spcPct val="0"/>
              </a:spcBef>
            </a:pPr>
            <a:r>
              <a:rPr lang="en-US" sz="3799">
                <a:solidFill>
                  <a:srgbClr val="000000"/>
                </a:solidFill>
                <a:latin typeface="HK Grotesk Medium"/>
              </a:rPr>
              <a:t>Para hacer cumplir esta ley se crea el </a:t>
            </a:r>
            <a:r>
              <a:rPr lang="en-US" sz="3799">
                <a:solidFill>
                  <a:srgbClr val="DF4041"/>
                </a:solidFill>
                <a:latin typeface="HK Grotesk"/>
              </a:rPr>
              <a:t>CONATEL</a:t>
            </a:r>
            <a:r>
              <a:rPr lang="en-US" sz="3799">
                <a:solidFill>
                  <a:srgbClr val="000000"/>
                </a:solidFill>
                <a:latin typeface="HK Grotesk Medium"/>
              </a:rPr>
              <a:t> que es la organización del estado que ejerce la regulación, supervisión y control sobre las telecomunicaciones remplazando así por jerarquía al Consejo Nacional de Telecomunicaciones </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1589092" y="1903868"/>
            <a:ext cx="6482922" cy="5932485"/>
          </a:xfrm>
          <a:custGeom>
            <a:avLst/>
            <a:gdLst/>
            <a:ahLst/>
            <a:cxnLst/>
            <a:rect l="l" t="t" r="r" b="b"/>
            <a:pathLst>
              <a:path w="6482922" h="5932485">
                <a:moveTo>
                  <a:pt x="0" y="0"/>
                </a:moveTo>
                <a:lnTo>
                  <a:pt x="6482922" y="0"/>
                </a:lnTo>
                <a:lnTo>
                  <a:pt x="6482922" y="5932485"/>
                </a:lnTo>
                <a:lnTo>
                  <a:pt x="0" y="5932485"/>
                </a:lnTo>
                <a:lnTo>
                  <a:pt x="0" y="0"/>
                </a:lnTo>
                <a:close/>
              </a:path>
            </a:pathLst>
          </a:custGeom>
          <a:blipFill>
            <a:blip r:embed="rId2"/>
            <a:stretch>
              <a:fillRect/>
            </a:stretch>
          </a:blipFill>
        </p:spPr>
      </p:sp>
      <p:grpSp>
        <p:nvGrpSpPr>
          <p:cNvPr id="3" name="Group 3"/>
          <p:cNvGrpSpPr/>
          <p:nvPr/>
        </p:nvGrpSpPr>
        <p:grpSpPr>
          <a:xfrm>
            <a:off x="542854" y="6203472"/>
            <a:ext cx="11461773" cy="1420907"/>
            <a:chOff x="0" y="0"/>
            <a:chExt cx="3018739" cy="374231"/>
          </a:xfrm>
        </p:grpSpPr>
        <p:sp>
          <p:nvSpPr>
            <p:cNvPr id="4" name="Freeform 4"/>
            <p:cNvSpPr/>
            <p:nvPr/>
          </p:nvSpPr>
          <p:spPr>
            <a:xfrm>
              <a:off x="0" y="0"/>
              <a:ext cx="3018739" cy="374231"/>
            </a:xfrm>
            <a:custGeom>
              <a:avLst/>
              <a:gdLst/>
              <a:ahLst/>
              <a:cxnLst/>
              <a:rect l="l" t="t" r="r" b="b"/>
              <a:pathLst>
                <a:path w="3018739" h="374231">
                  <a:moveTo>
                    <a:pt x="34448" y="0"/>
                  </a:moveTo>
                  <a:lnTo>
                    <a:pt x="2984290" y="0"/>
                  </a:lnTo>
                  <a:cubicBezTo>
                    <a:pt x="2993427" y="0"/>
                    <a:pt x="3002189" y="3629"/>
                    <a:pt x="3008649" y="10090"/>
                  </a:cubicBezTo>
                  <a:cubicBezTo>
                    <a:pt x="3015109" y="16550"/>
                    <a:pt x="3018739" y="25312"/>
                    <a:pt x="3018739" y="34448"/>
                  </a:cubicBezTo>
                  <a:lnTo>
                    <a:pt x="3018739" y="339782"/>
                  </a:lnTo>
                  <a:cubicBezTo>
                    <a:pt x="3018739" y="348919"/>
                    <a:pt x="3015109" y="357681"/>
                    <a:pt x="3008649" y="364141"/>
                  </a:cubicBezTo>
                  <a:cubicBezTo>
                    <a:pt x="3002189" y="370601"/>
                    <a:pt x="2993427" y="374231"/>
                    <a:pt x="2984290" y="374231"/>
                  </a:cubicBezTo>
                  <a:lnTo>
                    <a:pt x="34448" y="374231"/>
                  </a:lnTo>
                  <a:cubicBezTo>
                    <a:pt x="25312" y="374231"/>
                    <a:pt x="16550" y="370601"/>
                    <a:pt x="10090" y="364141"/>
                  </a:cubicBezTo>
                  <a:cubicBezTo>
                    <a:pt x="3629" y="357681"/>
                    <a:pt x="0" y="348919"/>
                    <a:pt x="0" y="339782"/>
                  </a:cubicBezTo>
                  <a:lnTo>
                    <a:pt x="0" y="34448"/>
                  </a:lnTo>
                  <a:cubicBezTo>
                    <a:pt x="0" y="25312"/>
                    <a:pt x="3629" y="16550"/>
                    <a:pt x="10090" y="10090"/>
                  </a:cubicBezTo>
                  <a:cubicBezTo>
                    <a:pt x="16550" y="3629"/>
                    <a:pt x="25312" y="0"/>
                    <a:pt x="34448" y="0"/>
                  </a:cubicBezTo>
                  <a:close/>
                </a:path>
              </a:pathLst>
            </a:custGeom>
            <a:solidFill>
              <a:srgbClr val="8C52FF"/>
            </a:solidFill>
          </p:spPr>
        </p:sp>
        <p:sp>
          <p:nvSpPr>
            <p:cNvPr id="5" name="TextBox 5"/>
            <p:cNvSpPr txBox="1"/>
            <p:nvPr/>
          </p:nvSpPr>
          <p:spPr>
            <a:xfrm>
              <a:off x="0" y="0"/>
              <a:ext cx="3018739" cy="374231"/>
            </a:xfrm>
            <a:prstGeom prst="rect">
              <a:avLst/>
            </a:prstGeom>
          </p:spPr>
          <p:txBody>
            <a:bodyPr lIns="50800" tIns="50800" rIns="50800" bIns="50800" rtlCol="0" anchor="ctr"/>
            <a:lstStyle/>
            <a:p>
              <a:pPr algn="ctr">
                <a:lnSpc>
                  <a:spcPts val="2879"/>
                </a:lnSpc>
              </a:pPr>
              <a:endParaRPr/>
            </a:p>
          </p:txBody>
        </p:sp>
      </p:grpSp>
      <p:grpSp>
        <p:nvGrpSpPr>
          <p:cNvPr id="6" name="Group 6"/>
          <p:cNvGrpSpPr/>
          <p:nvPr/>
        </p:nvGrpSpPr>
        <p:grpSpPr>
          <a:xfrm>
            <a:off x="1028700" y="3195443"/>
            <a:ext cx="10560392" cy="3880032"/>
            <a:chOff x="0" y="0"/>
            <a:chExt cx="14080523" cy="5173375"/>
          </a:xfrm>
        </p:grpSpPr>
        <p:sp>
          <p:nvSpPr>
            <p:cNvPr id="7" name="TextBox 7"/>
            <p:cNvSpPr txBox="1"/>
            <p:nvPr/>
          </p:nvSpPr>
          <p:spPr>
            <a:xfrm>
              <a:off x="0" y="2117"/>
              <a:ext cx="14080523" cy="2921000"/>
            </a:xfrm>
            <a:prstGeom prst="rect">
              <a:avLst/>
            </a:prstGeom>
          </p:spPr>
          <p:txBody>
            <a:bodyPr lIns="0" tIns="0" rIns="0" bIns="0" rtlCol="0" anchor="t">
              <a:spAutoFit/>
            </a:bodyPr>
            <a:lstStyle/>
            <a:p>
              <a:pPr marL="0" lvl="0" indent="0" algn="ctr">
                <a:lnSpc>
                  <a:spcPts val="8677"/>
                </a:lnSpc>
                <a:spcBef>
                  <a:spcPct val="0"/>
                </a:spcBef>
              </a:pPr>
              <a:r>
                <a:rPr lang="en-US" sz="7231">
                  <a:solidFill>
                    <a:srgbClr val="000000"/>
                  </a:solidFill>
                  <a:latin typeface="HK Grotesk Bold"/>
                </a:rPr>
                <a:t>Para mas información visite nuestro blog </a:t>
              </a:r>
            </a:p>
          </p:txBody>
        </p:sp>
        <p:sp>
          <p:nvSpPr>
            <p:cNvPr id="8" name="TextBox 8"/>
            <p:cNvSpPr txBox="1"/>
            <p:nvPr/>
          </p:nvSpPr>
          <p:spPr>
            <a:xfrm>
              <a:off x="0" y="4390209"/>
              <a:ext cx="14080523" cy="787400"/>
            </a:xfrm>
            <a:prstGeom prst="rect">
              <a:avLst/>
            </a:prstGeom>
          </p:spPr>
          <p:txBody>
            <a:bodyPr lIns="0" tIns="0" rIns="0" bIns="0" rtlCol="0" anchor="t">
              <a:spAutoFit/>
            </a:bodyPr>
            <a:lstStyle/>
            <a:p>
              <a:pPr marL="0" lvl="0" indent="0">
                <a:lnSpc>
                  <a:spcPts val="4680"/>
                </a:lnSpc>
                <a:spcBef>
                  <a:spcPct val="0"/>
                </a:spcBef>
              </a:pPr>
              <a:r>
                <a:rPr lang="en-US" sz="3900">
                  <a:solidFill>
                    <a:srgbClr val="000000"/>
                  </a:solidFill>
                  <a:latin typeface="HK Grotesk Medium"/>
                </a:rPr>
                <a:t>https://eticaydeontologiablog.blogspot.com/</a:t>
              </a:r>
            </a:p>
          </p:txBody>
        </p:sp>
      </p:grpSp>
      <p:sp>
        <p:nvSpPr>
          <p:cNvPr id="9" name="Freeform 9"/>
          <p:cNvSpPr/>
          <p:nvPr/>
        </p:nvSpPr>
        <p:spPr>
          <a:xfrm>
            <a:off x="9106336" y="5959389"/>
            <a:ext cx="4965513" cy="3753928"/>
          </a:xfrm>
          <a:custGeom>
            <a:avLst/>
            <a:gdLst/>
            <a:ahLst/>
            <a:cxnLst/>
            <a:rect l="l" t="t" r="r" b="b"/>
            <a:pathLst>
              <a:path w="4965513" h="3753928">
                <a:moveTo>
                  <a:pt x="0" y="0"/>
                </a:moveTo>
                <a:lnTo>
                  <a:pt x="4965512" y="0"/>
                </a:lnTo>
                <a:lnTo>
                  <a:pt x="4965512" y="3753927"/>
                </a:lnTo>
                <a:lnTo>
                  <a:pt x="0" y="3753927"/>
                </a:lnTo>
                <a:lnTo>
                  <a:pt x="0" y="0"/>
                </a:lnTo>
                <a:close/>
              </a:path>
            </a:pathLst>
          </a:custGeom>
          <a:blipFill>
            <a:blip r:embed="rId3"/>
            <a:stretch>
              <a:fillRect/>
            </a:stretch>
          </a:blipFill>
        </p:spPr>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4041"/>
        </a:solidFill>
        <a:effectLst/>
      </p:bgPr>
    </p:bg>
    <p:spTree>
      <p:nvGrpSpPr>
        <p:cNvPr id="1" name=""/>
        <p:cNvGrpSpPr/>
        <p:nvPr/>
      </p:nvGrpSpPr>
      <p:grpSpPr>
        <a:xfrm>
          <a:off x="0" y="0"/>
          <a:ext cx="0" cy="0"/>
          <a:chOff x="0" y="0"/>
          <a:chExt cx="0" cy="0"/>
        </a:xfrm>
      </p:grpSpPr>
      <p:grpSp>
        <p:nvGrpSpPr>
          <p:cNvPr id="2" name="Group 2"/>
          <p:cNvGrpSpPr/>
          <p:nvPr/>
        </p:nvGrpSpPr>
        <p:grpSpPr>
          <a:xfrm>
            <a:off x="2000063" y="2506127"/>
            <a:ext cx="13989856" cy="7210018"/>
            <a:chOff x="0" y="0"/>
            <a:chExt cx="3684571" cy="1898935"/>
          </a:xfrm>
        </p:grpSpPr>
        <p:sp>
          <p:nvSpPr>
            <p:cNvPr id="3" name="Freeform 3"/>
            <p:cNvSpPr/>
            <p:nvPr/>
          </p:nvSpPr>
          <p:spPr>
            <a:xfrm>
              <a:off x="0" y="0"/>
              <a:ext cx="3684571" cy="1898935"/>
            </a:xfrm>
            <a:custGeom>
              <a:avLst/>
              <a:gdLst/>
              <a:ahLst/>
              <a:cxnLst/>
              <a:rect l="l" t="t" r="r" b="b"/>
              <a:pathLst>
                <a:path w="3684571" h="1898935">
                  <a:moveTo>
                    <a:pt x="0" y="0"/>
                  </a:moveTo>
                  <a:lnTo>
                    <a:pt x="3684571" y="0"/>
                  </a:lnTo>
                  <a:lnTo>
                    <a:pt x="3684571" y="1898935"/>
                  </a:lnTo>
                  <a:lnTo>
                    <a:pt x="0" y="1898935"/>
                  </a:lnTo>
                  <a:close/>
                </a:path>
              </a:pathLst>
            </a:custGeom>
            <a:solidFill>
              <a:srgbClr val="F8F8F8"/>
            </a:solidFill>
          </p:spPr>
        </p:sp>
        <p:sp>
          <p:nvSpPr>
            <p:cNvPr id="4" name="TextBox 4"/>
            <p:cNvSpPr txBox="1"/>
            <p:nvPr/>
          </p:nvSpPr>
          <p:spPr>
            <a:xfrm>
              <a:off x="0" y="0"/>
              <a:ext cx="3684571" cy="1898935"/>
            </a:xfrm>
            <a:prstGeom prst="rect">
              <a:avLst/>
            </a:prstGeom>
          </p:spPr>
          <p:txBody>
            <a:bodyPr lIns="50800" tIns="50800" rIns="50800" bIns="50800" rtlCol="0" anchor="ctr"/>
            <a:lstStyle/>
            <a:p>
              <a:pPr algn="ctr">
                <a:lnSpc>
                  <a:spcPts val="2879"/>
                </a:lnSpc>
              </a:pPr>
              <a:endParaRPr/>
            </a:p>
          </p:txBody>
        </p:sp>
      </p:grpSp>
      <p:sp>
        <p:nvSpPr>
          <p:cNvPr id="5" name="Freeform 5"/>
          <p:cNvSpPr/>
          <p:nvPr/>
        </p:nvSpPr>
        <p:spPr>
          <a:xfrm>
            <a:off x="13381880" y="4476256"/>
            <a:ext cx="5216077" cy="5810744"/>
          </a:xfrm>
          <a:custGeom>
            <a:avLst/>
            <a:gdLst/>
            <a:ahLst/>
            <a:cxnLst/>
            <a:rect l="l" t="t" r="r" b="b"/>
            <a:pathLst>
              <a:path w="5216077" h="5810744">
                <a:moveTo>
                  <a:pt x="0" y="0"/>
                </a:moveTo>
                <a:lnTo>
                  <a:pt x="5216078" y="0"/>
                </a:lnTo>
                <a:lnTo>
                  <a:pt x="5216078" y="5810744"/>
                </a:lnTo>
                <a:lnTo>
                  <a:pt x="0" y="5810744"/>
                </a:lnTo>
                <a:lnTo>
                  <a:pt x="0" y="0"/>
                </a:lnTo>
                <a:close/>
              </a:path>
            </a:pathLst>
          </a:custGeom>
          <a:blipFill>
            <a:blip r:embed="rId2"/>
            <a:stretch>
              <a:fillRect/>
            </a:stretch>
          </a:blipFill>
        </p:spPr>
      </p:sp>
      <p:grpSp>
        <p:nvGrpSpPr>
          <p:cNvPr id="6" name="Group 6"/>
          <p:cNvGrpSpPr/>
          <p:nvPr/>
        </p:nvGrpSpPr>
        <p:grpSpPr>
          <a:xfrm>
            <a:off x="202998" y="460835"/>
            <a:ext cx="9658350" cy="2613158"/>
            <a:chOff x="0" y="0"/>
            <a:chExt cx="2543763" cy="688239"/>
          </a:xfrm>
        </p:grpSpPr>
        <p:sp>
          <p:nvSpPr>
            <p:cNvPr id="7" name="Freeform 7"/>
            <p:cNvSpPr/>
            <p:nvPr/>
          </p:nvSpPr>
          <p:spPr>
            <a:xfrm>
              <a:off x="0" y="0"/>
              <a:ext cx="2543763" cy="688239"/>
            </a:xfrm>
            <a:custGeom>
              <a:avLst/>
              <a:gdLst/>
              <a:ahLst/>
              <a:cxnLst/>
              <a:rect l="l" t="t" r="r" b="b"/>
              <a:pathLst>
                <a:path w="2543763" h="688239">
                  <a:moveTo>
                    <a:pt x="40880" y="0"/>
                  </a:moveTo>
                  <a:lnTo>
                    <a:pt x="2502882" y="0"/>
                  </a:lnTo>
                  <a:cubicBezTo>
                    <a:pt x="2513725" y="0"/>
                    <a:pt x="2524123" y="4307"/>
                    <a:pt x="2531789" y="11974"/>
                  </a:cubicBezTo>
                  <a:cubicBezTo>
                    <a:pt x="2539456" y="19640"/>
                    <a:pt x="2543763" y="30038"/>
                    <a:pt x="2543763" y="40880"/>
                  </a:cubicBezTo>
                  <a:lnTo>
                    <a:pt x="2543763" y="647359"/>
                  </a:lnTo>
                  <a:cubicBezTo>
                    <a:pt x="2543763" y="658201"/>
                    <a:pt x="2539456" y="668599"/>
                    <a:pt x="2531789" y="676266"/>
                  </a:cubicBezTo>
                  <a:cubicBezTo>
                    <a:pt x="2524123" y="683932"/>
                    <a:pt x="2513725" y="688239"/>
                    <a:pt x="2502882" y="688239"/>
                  </a:cubicBezTo>
                  <a:lnTo>
                    <a:pt x="40880" y="688239"/>
                  </a:lnTo>
                  <a:cubicBezTo>
                    <a:pt x="18303" y="688239"/>
                    <a:pt x="0" y="669936"/>
                    <a:pt x="0" y="647359"/>
                  </a:cubicBezTo>
                  <a:lnTo>
                    <a:pt x="0" y="40880"/>
                  </a:lnTo>
                  <a:cubicBezTo>
                    <a:pt x="0" y="30038"/>
                    <a:pt x="4307" y="19640"/>
                    <a:pt x="11974" y="11974"/>
                  </a:cubicBezTo>
                  <a:cubicBezTo>
                    <a:pt x="19640" y="4307"/>
                    <a:pt x="30038" y="0"/>
                    <a:pt x="40880" y="0"/>
                  </a:cubicBezTo>
                  <a:close/>
                </a:path>
              </a:pathLst>
            </a:custGeom>
            <a:solidFill>
              <a:srgbClr val="89B0F4"/>
            </a:solidFill>
          </p:spPr>
        </p:sp>
        <p:sp>
          <p:nvSpPr>
            <p:cNvPr id="8" name="TextBox 8"/>
            <p:cNvSpPr txBox="1"/>
            <p:nvPr/>
          </p:nvSpPr>
          <p:spPr>
            <a:xfrm>
              <a:off x="0" y="0"/>
              <a:ext cx="2543763" cy="688239"/>
            </a:xfrm>
            <a:prstGeom prst="rect">
              <a:avLst/>
            </a:prstGeom>
          </p:spPr>
          <p:txBody>
            <a:bodyPr lIns="50800" tIns="50800" rIns="50800" bIns="50800" rtlCol="0" anchor="ctr"/>
            <a:lstStyle/>
            <a:p>
              <a:pPr algn="ctr">
                <a:lnSpc>
                  <a:spcPts val="2879"/>
                </a:lnSpc>
              </a:pPr>
              <a:endParaRPr/>
            </a:p>
          </p:txBody>
        </p:sp>
      </p:grpSp>
      <p:sp>
        <p:nvSpPr>
          <p:cNvPr id="9" name="Freeform 9"/>
          <p:cNvSpPr/>
          <p:nvPr/>
        </p:nvSpPr>
        <p:spPr>
          <a:xfrm>
            <a:off x="-713888" y="5143500"/>
            <a:ext cx="5427901" cy="5427901"/>
          </a:xfrm>
          <a:custGeom>
            <a:avLst/>
            <a:gdLst/>
            <a:ahLst/>
            <a:cxnLst/>
            <a:rect l="l" t="t" r="r" b="b"/>
            <a:pathLst>
              <a:path w="5427901" h="5427901">
                <a:moveTo>
                  <a:pt x="0" y="0"/>
                </a:moveTo>
                <a:lnTo>
                  <a:pt x="5427901" y="0"/>
                </a:lnTo>
                <a:lnTo>
                  <a:pt x="5427901" y="5427901"/>
                </a:lnTo>
                <a:lnTo>
                  <a:pt x="0" y="5427901"/>
                </a:lnTo>
                <a:lnTo>
                  <a:pt x="0" y="0"/>
                </a:lnTo>
                <a:close/>
              </a:path>
            </a:pathLst>
          </a:custGeom>
          <a:blipFill>
            <a:blip r:embed="rId3"/>
            <a:stretch>
              <a:fillRect/>
            </a:stretch>
          </a:blipFill>
        </p:spPr>
      </p:sp>
      <p:sp>
        <p:nvSpPr>
          <p:cNvPr id="10" name="TextBox 10"/>
          <p:cNvSpPr txBox="1"/>
          <p:nvPr/>
        </p:nvSpPr>
        <p:spPr>
          <a:xfrm>
            <a:off x="1649539" y="1019175"/>
            <a:ext cx="7966291" cy="1486952"/>
          </a:xfrm>
          <a:prstGeom prst="rect">
            <a:avLst/>
          </a:prstGeom>
        </p:spPr>
        <p:txBody>
          <a:bodyPr lIns="0" tIns="0" rIns="0" bIns="0" rtlCol="0" anchor="t">
            <a:spAutoFit/>
          </a:bodyPr>
          <a:lstStyle/>
          <a:p>
            <a:pPr>
              <a:lnSpc>
                <a:spcPts val="5841"/>
              </a:lnSpc>
            </a:pPr>
            <a:r>
              <a:rPr lang="en-US" sz="4867">
                <a:solidFill>
                  <a:srgbClr val="FFFFFF"/>
                </a:solidFill>
                <a:latin typeface="HK Grotesk Bold"/>
              </a:rPr>
              <a:t>¿Que entendemos por Telecomunicaciones?</a:t>
            </a:r>
          </a:p>
        </p:txBody>
      </p:sp>
      <p:sp>
        <p:nvSpPr>
          <p:cNvPr id="11" name="TextBox 11"/>
          <p:cNvSpPr txBox="1"/>
          <p:nvPr/>
        </p:nvSpPr>
        <p:spPr>
          <a:xfrm>
            <a:off x="4523616" y="3855494"/>
            <a:ext cx="8858264" cy="5057775"/>
          </a:xfrm>
          <a:prstGeom prst="rect">
            <a:avLst/>
          </a:prstGeom>
        </p:spPr>
        <p:txBody>
          <a:bodyPr lIns="0" tIns="0" rIns="0" bIns="0" rtlCol="0" anchor="t">
            <a:spAutoFit/>
          </a:bodyPr>
          <a:lstStyle/>
          <a:p>
            <a:pPr algn="ctr">
              <a:lnSpc>
                <a:spcPts val="4486"/>
              </a:lnSpc>
              <a:spcBef>
                <a:spcPct val="0"/>
              </a:spcBef>
            </a:pPr>
            <a:r>
              <a:rPr lang="en-US" sz="3739">
                <a:solidFill>
                  <a:srgbClr val="000000"/>
                </a:solidFill>
                <a:latin typeface="HK Grotesk Medium"/>
              </a:rPr>
              <a:t>Es la ciencia, práctica de la transmisión de información, a través de medios electromagnéticos, mediante el empleo de un conjunto de técnicas y materiales especializados.</a:t>
            </a:r>
          </a:p>
          <a:p>
            <a:pPr algn="ctr">
              <a:lnSpc>
                <a:spcPts val="4486"/>
              </a:lnSpc>
              <a:spcBef>
                <a:spcPct val="0"/>
              </a:spcBef>
            </a:pPr>
            <a:endParaRPr lang="en-US" sz="3739">
              <a:solidFill>
                <a:srgbClr val="000000"/>
              </a:solidFill>
              <a:latin typeface="HK Grotesk Medium"/>
            </a:endParaRPr>
          </a:p>
          <a:p>
            <a:pPr algn="ctr">
              <a:lnSpc>
                <a:spcPts val="4486"/>
              </a:lnSpc>
              <a:spcBef>
                <a:spcPct val="0"/>
              </a:spcBef>
            </a:pPr>
            <a:r>
              <a:rPr lang="en-US" sz="3739">
                <a:solidFill>
                  <a:srgbClr val="000000"/>
                </a:solidFill>
                <a:latin typeface="HK Grotesk Medium"/>
              </a:rPr>
              <a:t>La información puede ser: datos textuales, audio, video o la combinación de los tres.</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4041"/>
        </a:solidFill>
        <a:effectLst/>
      </p:bgPr>
    </p:bg>
    <p:spTree>
      <p:nvGrpSpPr>
        <p:cNvPr id="1" name=""/>
        <p:cNvGrpSpPr/>
        <p:nvPr/>
      </p:nvGrpSpPr>
      <p:grpSpPr>
        <a:xfrm>
          <a:off x="0" y="0"/>
          <a:ext cx="0" cy="0"/>
          <a:chOff x="0" y="0"/>
          <a:chExt cx="0" cy="0"/>
        </a:xfrm>
      </p:grpSpPr>
      <p:grpSp>
        <p:nvGrpSpPr>
          <p:cNvPr id="2" name="Group 2"/>
          <p:cNvGrpSpPr/>
          <p:nvPr/>
        </p:nvGrpSpPr>
        <p:grpSpPr>
          <a:xfrm>
            <a:off x="2000063" y="2506127"/>
            <a:ext cx="13989856" cy="7210018"/>
            <a:chOff x="0" y="0"/>
            <a:chExt cx="3684571" cy="1898935"/>
          </a:xfrm>
        </p:grpSpPr>
        <p:sp>
          <p:nvSpPr>
            <p:cNvPr id="3" name="Freeform 3"/>
            <p:cNvSpPr/>
            <p:nvPr/>
          </p:nvSpPr>
          <p:spPr>
            <a:xfrm>
              <a:off x="0" y="0"/>
              <a:ext cx="3684571" cy="1898935"/>
            </a:xfrm>
            <a:custGeom>
              <a:avLst/>
              <a:gdLst/>
              <a:ahLst/>
              <a:cxnLst/>
              <a:rect l="l" t="t" r="r" b="b"/>
              <a:pathLst>
                <a:path w="3684571" h="1898935">
                  <a:moveTo>
                    <a:pt x="0" y="0"/>
                  </a:moveTo>
                  <a:lnTo>
                    <a:pt x="3684571" y="0"/>
                  </a:lnTo>
                  <a:lnTo>
                    <a:pt x="3684571" y="1898935"/>
                  </a:lnTo>
                  <a:lnTo>
                    <a:pt x="0" y="1898935"/>
                  </a:lnTo>
                  <a:close/>
                </a:path>
              </a:pathLst>
            </a:custGeom>
            <a:solidFill>
              <a:srgbClr val="F8F8F8"/>
            </a:solidFill>
          </p:spPr>
        </p:sp>
        <p:sp>
          <p:nvSpPr>
            <p:cNvPr id="4" name="TextBox 4"/>
            <p:cNvSpPr txBox="1"/>
            <p:nvPr/>
          </p:nvSpPr>
          <p:spPr>
            <a:xfrm>
              <a:off x="0" y="0"/>
              <a:ext cx="3684571" cy="1898935"/>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202998" y="1375004"/>
            <a:ext cx="17415211" cy="1728478"/>
            <a:chOff x="0" y="0"/>
            <a:chExt cx="4586722" cy="455237"/>
          </a:xfrm>
        </p:grpSpPr>
        <p:sp>
          <p:nvSpPr>
            <p:cNvPr id="6" name="Freeform 6"/>
            <p:cNvSpPr/>
            <p:nvPr/>
          </p:nvSpPr>
          <p:spPr>
            <a:xfrm>
              <a:off x="0" y="0"/>
              <a:ext cx="4586722" cy="455237"/>
            </a:xfrm>
            <a:custGeom>
              <a:avLst/>
              <a:gdLst/>
              <a:ahLst/>
              <a:cxnLst/>
              <a:rect l="l" t="t" r="r" b="b"/>
              <a:pathLst>
                <a:path w="4586722" h="455237">
                  <a:moveTo>
                    <a:pt x="22672" y="0"/>
                  </a:moveTo>
                  <a:lnTo>
                    <a:pt x="4564050" y="0"/>
                  </a:lnTo>
                  <a:cubicBezTo>
                    <a:pt x="4576572" y="0"/>
                    <a:pt x="4586722" y="10151"/>
                    <a:pt x="4586722" y="22672"/>
                  </a:cubicBezTo>
                  <a:lnTo>
                    <a:pt x="4586722" y="432565"/>
                  </a:lnTo>
                  <a:cubicBezTo>
                    <a:pt x="4586722" y="445086"/>
                    <a:pt x="4576572" y="455237"/>
                    <a:pt x="4564050" y="455237"/>
                  </a:cubicBezTo>
                  <a:lnTo>
                    <a:pt x="22672" y="455237"/>
                  </a:lnTo>
                  <a:cubicBezTo>
                    <a:pt x="10151" y="455237"/>
                    <a:pt x="0" y="445086"/>
                    <a:pt x="0" y="432565"/>
                  </a:cubicBezTo>
                  <a:lnTo>
                    <a:pt x="0" y="22672"/>
                  </a:lnTo>
                  <a:cubicBezTo>
                    <a:pt x="0" y="10151"/>
                    <a:pt x="10151" y="0"/>
                    <a:pt x="22672" y="0"/>
                  </a:cubicBezTo>
                  <a:close/>
                </a:path>
              </a:pathLst>
            </a:custGeom>
            <a:solidFill>
              <a:srgbClr val="89B0F4"/>
            </a:solidFill>
          </p:spPr>
        </p:sp>
        <p:sp>
          <p:nvSpPr>
            <p:cNvPr id="7" name="TextBox 7"/>
            <p:cNvSpPr txBox="1"/>
            <p:nvPr/>
          </p:nvSpPr>
          <p:spPr>
            <a:xfrm>
              <a:off x="0" y="0"/>
              <a:ext cx="4586722" cy="455237"/>
            </a:xfrm>
            <a:prstGeom prst="rect">
              <a:avLst/>
            </a:prstGeom>
          </p:spPr>
          <p:txBody>
            <a:bodyPr lIns="50800" tIns="50800" rIns="50800" bIns="50800" rtlCol="0" anchor="ctr"/>
            <a:lstStyle/>
            <a:p>
              <a:pPr algn="ctr">
                <a:lnSpc>
                  <a:spcPts val="2879"/>
                </a:lnSpc>
              </a:pPr>
              <a:endParaRPr/>
            </a:p>
          </p:txBody>
        </p:sp>
      </p:grpSp>
      <p:sp>
        <p:nvSpPr>
          <p:cNvPr id="8" name="Freeform 8"/>
          <p:cNvSpPr/>
          <p:nvPr/>
        </p:nvSpPr>
        <p:spPr>
          <a:xfrm>
            <a:off x="-713888" y="5143500"/>
            <a:ext cx="5427901" cy="5427901"/>
          </a:xfrm>
          <a:custGeom>
            <a:avLst/>
            <a:gdLst/>
            <a:ahLst/>
            <a:cxnLst/>
            <a:rect l="l" t="t" r="r" b="b"/>
            <a:pathLst>
              <a:path w="5427901" h="5427901">
                <a:moveTo>
                  <a:pt x="0" y="0"/>
                </a:moveTo>
                <a:lnTo>
                  <a:pt x="5427901" y="0"/>
                </a:lnTo>
                <a:lnTo>
                  <a:pt x="5427901" y="5427901"/>
                </a:lnTo>
                <a:lnTo>
                  <a:pt x="0" y="5427901"/>
                </a:lnTo>
                <a:lnTo>
                  <a:pt x="0" y="0"/>
                </a:lnTo>
                <a:close/>
              </a:path>
            </a:pathLst>
          </a:custGeom>
          <a:blipFill>
            <a:blip r:embed="rId2"/>
            <a:stretch>
              <a:fillRect/>
            </a:stretch>
          </a:blipFill>
        </p:spPr>
      </p:sp>
      <p:sp>
        <p:nvSpPr>
          <p:cNvPr id="9" name="Freeform 9"/>
          <p:cNvSpPr/>
          <p:nvPr/>
        </p:nvSpPr>
        <p:spPr>
          <a:xfrm>
            <a:off x="12853171" y="3254454"/>
            <a:ext cx="3136748" cy="2467882"/>
          </a:xfrm>
          <a:custGeom>
            <a:avLst/>
            <a:gdLst/>
            <a:ahLst/>
            <a:cxnLst/>
            <a:rect l="l" t="t" r="r" b="b"/>
            <a:pathLst>
              <a:path w="3136748" h="2467882">
                <a:moveTo>
                  <a:pt x="0" y="0"/>
                </a:moveTo>
                <a:lnTo>
                  <a:pt x="3136748" y="0"/>
                </a:lnTo>
                <a:lnTo>
                  <a:pt x="3136748" y="2467882"/>
                </a:lnTo>
                <a:lnTo>
                  <a:pt x="0" y="2467882"/>
                </a:lnTo>
                <a:lnTo>
                  <a:pt x="0" y="0"/>
                </a:lnTo>
                <a:close/>
              </a:path>
            </a:pathLst>
          </a:custGeom>
          <a:blipFill>
            <a:blip r:embed="rId3"/>
            <a:stretch>
              <a:fillRect/>
            </a:stretch>
          </a:blipFill>
        </p:spPr>
      </p:sp>
      <p:sp>
        <p:nvSpPr>
          <p:cNvPr id="10" name="Freeform 10"/>
          <p:cNvSpPr/>
          <p:nvPr/>
        </p:nvSpPr>
        <p:spPr>
          <a:xfrm rot="-1128404">
            <a:off x="14112551" y="6569396"/>
            <a:ext cx="2773702" cy="2773702"/>
          </a:xfrm>
          <a:custGeom>
            <a:avLst/>
            <a:gdLst/>
            <a:ahLst/>
            <a:cxnLst/>
            <a:rect l="l" t="t" r="r" b="b"/>
            <a:pathLst>
              <a:path w="2773702" h="2773702">
                <a:moveTo>
                  <a:pt x="0" y="0"/>
                </a:moveTo>
                <a:lnTo>
                  <a:pt x="2773702" y="0"/>
                </a:lnTo>
                <a:lnTo>
                  <a:pt x="2773702" y="2773702"/>
                </a:lnTo>
                <a:lnTo>
                  <a:pt x="0" y="2773702"/>
                </a:lnTo>
                <a:lnTo>
                  <a:pt x="0" y="0"/>
                </a:lnTo>
                <a:close/>
              </a:path>
            </a:pathLst>
          </a:custGeom>
          <a:blipFill>
            <a:blip r:embed="rId4"/>
            <a:stretch>
              <a:fillRect/>
            </a:stretch>
          </a:blipFill>
        </p:spPr>
      </p:sp>
      <p:sp>
        <p:nvSpPr>
          <p:cNvPr id="11" name="TextBox 11"/>
          <p:cNvSpPr txBox="1"/>
          <p:nvPr/>
        </p:nvSpPr>
        <p:spPr>
          <a:xfrm>
            <a:off x="669790" y="1757889"/>
            <a:ext cx="16948419" cy="748239"/>
          </a:xfrm>
          <a:prstGeom prst="rect">
            <a:avLst/>
          </a:prstGeom>
        </p:spPr>
        <p:txBody>
          <a:bodyPr lIns="0" tIns="0" rIns="0" bIns="0" rtlCol="0" anchor="t">
            <a:spAutoFit/>
          </a:bodyPr>
          <a:lstStyle/>
          <a:p>
            <a:pPr>
              <a:lnSpc>
                <a:spcPts val="5841"/>
              </a:lnSpc>
            </a:pPr>
            <a:r>
              <a:rPr lang="en-US" sz="4867">
                <a:solidFill>
                  <a:srgbClr val="FFFFFF"/>
                </a:solidFill>
                <a:latin typeface="HK Grotesk Bold"/>
              </a:rPr>
              <a:t>En casi todos los casos la informacion esta dotada de:</a:t>
            </a:r>
          </a:p>
        </p:txBody>
      </p:sp>
      <p:sp>
        <p:nvSpPr>
          <p:cNvPr id="12" name="TextBox 12"/>
          <p:cNvSpPr txBox="1"/>
          <p:nvPr/>
        </p:nvSpPr>
        <p:spPr>
          <a:xfrm>
            <a:off x="4311643" y="3415239"/>
            <a:ext cx="9197922" cy="1762125"/>
          </a:xfrm>
          <a:prstGeom prst="rect">
            <a:avLst/>
          </a:prstGeom>
        </p:spPr>
        <p:txBody>
          <a:bodyPr lIns="0" tIns="0" rIns="0" bIns="0" rtlCol="0" anchor="t">
            <a:spAutoFit/>
          </a:bodyPr>
          <a:lstStyle/>
          <a:p>
            <a:pPr algn="ctr">
              <a:lnSpc>
                <a:spcPts val="4439"/>
              </a:lnSpc>
              <a:spcBef>
                <a:spcPct val="0"/>
              </a:spcBef>
            </a:pPr>
            <a:r>
              <a:rPr lang="en-US" sz="3699">
                <a:solidFill>
                  <a:srgbClr val="00BF63"/>
                </a:solidFill>
                <a:latin typeface="HK Grotesk Bold Italics"/>
              </a:rPr>
              <a:t>Un Emisor</a:t>
            </a:r>
          </a:p>
          <a:p>
            <a:pPr algn="ctr">
              <a:lnSpc>
                <a:spcPts val="4439"/>
              </a:lnSpc>
              <a:spcBef>
                <a:spcPct val="0"/>
              </a:spcBef>
            </a:pPr>
            <a:r>
              <a:rPr lang="en-US" sz="3699">
                <a:solidFill>
                  <a:srgbClr val="000000"/>
                </a:solidFill>
                <a:latin typeface="HK Grotesk"/>
              </a:rPr>
              <a:t>Codifica y transmite la  señal por distintos canales.</a:t>
            </a:r>
          </a:p>
        </p:txBody>
      </p:sp>
      <p:sp>
        <p:nvSpPr>
          <p:cNvPr id="13" name="TextBox 13"/>
          <p:cNvSpPr txBox="1"/>
          <p:nvPr/>
        </p:nvSpPr>
        <p:spPr>
          <a:xfrm>
            <a:off x="4196785" y="5873308"/>
            <a:ext cx="9596412" cy="3371850"/>
          </a:xfrm>
          <a:prstGeom prst="rect">
            <a:avLst/>
          </a:prstGeom>
        </p:spPr>
        <p:txBody>
          <a:bodyPr lIns="0" tIns="0" rIns="0" bIns="0" rtlCol="0" anchor="t">
            <a:spAutoFit/>
          </a:bodyPr>
          <a:lstStyle/>
          <a:p>
            <a:pPr algn="ctr">
              <a:lnSpc>
                <a:spcPts val="4457"/>
              </a:lnSpc>
              <a:spcBef>
                <a:spcPct val="0"/>
              </a:spcBef>
            </a:pPr>
            <a:r>
              <a:rPr lang="en-US" sz="3714">
                <a:solidFill>
                  <a:srgbClr val="00BF63"/>
                </a:solidFill>
                <a:latin typeface="HK Grotesk Bold Italics"/>
              </a:rPr>
              <a:t>Uno o más receptores</a:t>
            </a:r>
          </a:p>
          <a:p>
            <a:pPr algn="ctr">
              <a:lnSpc>
                <a:spcPts val="4457"/>
              </a:lnSpc>
              <a:spcBef>
                <a:spcPct val="0"/>
              </a:spcBef>
            </a:pPr>
            <a:r>
              <a:rPr lang="en-US" sz="3714">
                <a:solidFill>
                  <a:srgbClr val="000000"/>
                </a:solidFill>
                <a:latin typeface="HK Grotesk Medium"/>
              </a:rPr>
              <a:t>Reciben y decodifica la señal, repetidores, enrutadores y conmutadores, aparatos diseñados para intensificar ,modificar, canalizar o repetir la señal enviada por el emisor .</a:t>
            </a: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CF32"/>
        </a:solidFill>
        <a:effectLst/>
      </p:bgPr>
    </p:bg>
    <p:spTree>
      <p:nvGrpSpPr>
        <p:cNvPr id="1" name=""/>
        <p:cNvGrpSpPr/>
        <p:nvPr/>
      </p:nvGrpSpPr>
      <p:grpSpPr>
        <a:xfrm>
          <a:off x="0" y="0"/>
          <a:ext cx="0" cy="0"/>
          <a:chOff x="0" y="0"/>
          <a:chExt cx="0" cy="0"/>
        </a:xfrm>
      </p:grpSpPr>
      <p:grpSp>
        <p:nvGrpSpPr>
          <p:cNvPr id="2" name="Group 2"/>
          <p:cNvGrpSpPr/>
          <p:nvPr/>
        </p:nvGrpSpPr>
        <p:grpSpPr>
          <a:xfrm>
            <a:off x="2074269" y="1662832"/>
            <a:ext cx="15286554" cy="8507549"/>
            <a:chOff x="0" y="0"/>
            <a:chExt cx="4026088" cy="2240671"/>
          </a:xfrm>
        </p:grpSpPr>
        <p:sp>
          <p:nvSpPr>
            <p:cNvPr id="3" name="Freeform 3"/>
            <p:cNvSpPr/>
            <p:nvPr/>
          </p:nvSpPr>
          <p:spPr>
            <a:xfrm>
              <a:off x="0" y="0"/>
              <a:ext cx="4026088" cy="2240671"/>
            </a:xfrm>
            <a:custGeom>
              <a:avLst/>
              <a:gdLst/>
              <a:ahLst/>
              <a:cxnLst/>
              <a:rect l="l" t="t" r="r" b="b"/>
              <a:pathLst>
                <a:path w="4026088" h="2240671">
                  <a:moveTo>
                    <a:pt x="0" y="0"/>
                  </a:moveTo>
                  <a:lnTo>
                    <a:pt x="4026088" y="0"/>
                  </a:lnTo>
                  <a:lnTo>
                    <a:pt x="4026088" y="2240671"/>
                  </a:lnTo>
                  <a:lnTo>
                    <a:pt x="0" y="2240671"/>
                  </a:lnTo>
                  <a:close/>
                </a:path>
              </a:pathLst>
            </a:custGeom>
            <a:solidFill>
              <a:srgbClr val="F8F8F8"/>
            </a:solidFill>
          </p:spPr>
        </p:sp>
        <p:sp>
          <p:nvSpPr>
            <p:cNvPr id="4" name="TextBox 4"/>
            <p:cNvSpPr txBox="1"/>
            <p:nvPr/>
          </p:nvSpPr>
          <p:spPr>
            <a:xfrm>
              <a:off x="0" y="0"/>
              <a:ext cx="4026088" cy="2240671"/>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202998" y="221202"/>
            <a:ext cx="9446341" cy="2353711"/>
            <a:chOff x="0" y="0"/>
            <a:chExt cx="2487925" cy="619907"/>
          </a:xfrm>
        </p:grpSpPr>
        <p:sp>
          <p:nvSpPr>
            <p:cNvPr id="6" name="Freeform 6"/>
            <p:cNvSpPr/>
            <p:nvPr/>
          </p:nvSpPr>
          <p:spPr>
            <a:xfrm>
              <a:off x="0" y="0"/>
              <a:ext cx="2487925" cy="619907"/>
            </a:xfrm>
            <a:custGeom>
              <a:avLst/>
              <a:gdLst/>
              <a:ahLst/>
              <a:cxnLst/>
              <a:rect l="l" t="t" r="r" b="b"/>
              <a:pathLst>
                <a:path w="2487925" h="619907">
                  <a:moveTo>
                    <a:pt x="41798" y="0"/>
                  </a:moveTo>
                  <a:lnTo>
                    <a:pt x="2446127" y="0"/>
                  </a:lnTo>
                  <a:cubicBezTo>
                    <a:pt x="2457213" y="0"/>
                    <a:pt x="2467844" y="4404"/>
                    <a:pt x="2475683" y="12242"/>
                  </a:cubicBezTo>
                  <a:cubicBezTo>
                    <a:pt x="2483522" y="20081"/>
                    <a:pt x="2487925" y="30712"/>
                    <a:pt x="2487925" y="41798"/>
                  </a:cubicBezTo>
                  <a:lnTo>
                    <a:pt x="2487925" y="578109"/>
                  </a:lnTo>
                  <a:cubicBezTo>
                    <a:pt x="2487925" y="601194"/>
                    <a:pt x="2469212" y="619907"/>
                    <a:pt x="2446127" y="619907"/>
                  </a:cubicBezTo>
                  <a:lnTo>
                    <a:pt x="41798" y="619907"/>
                  </a:lnTo>
                  <a:cubicBezTo>
                    <a:pt x="18714" y="619907"/>
                    <a:pt x="0" y="601194"/>
                    <a:pt x="0" y="578109"/>
                  </a:cubicBezTo>
                  <a:lnTo>
                    <a:pt x="0" y="41798"/>
                  </a:lnTo>
                  <a:cubicBezTo>
                    <a:pt x="0" y="18714"/>
                    <a:pt x="18714" y="0"/>
                    <a:pt x="41798" y="0"/>
                  </a:cubicBezTo>
                  <a:close/>
                </a:path>
              </a:pathLst>
            </a:custGeom>
            <a:solidFill>
              <a:srgbClr val="89B0F4"/>
            </a:solidFill>
          </p:spPr>
        </p:sp>
        <p:sp>
          <p:nvSpPr>
            <p:cNvPr id="7" name="TextBox 7"/>
            <p:cNvSpPr txBox="1"/>
            <p:nvPr/>
          </p:nvSpPr>
          <p:spPr>
            <a:xfrm>
              <a:off x="0" y="0"/>
              <a:ext cx="2487925" cy="619907"/>
            </a:xfrm>
            <a:prstGeom prst="rect">
              <a:avLst/>
            </a:prstGeom>
          </p:spPr>
          <p:txBody>
            <a:bodyPr lIns="50800" tIns="50800" rIns="50800" bIns="50800" rtlCol="0" anchor="ctr"/>
            <a:lstStyle/>
            <a:p>
              <a:pPr algn="ctr">
                <a:lnSpc>
                  <a:spcPts val="2879"/>
                </a:lnSpc>
              </a:pPr>
              <a:endParaRPr/>
            </a:p>
          </p:txBody>
        </p:sp>
      </p:grpSp>
      <p:sp>
        <p:nvSpPr>
          <p:cNvPr id="8" name="Freeform 8"/>
          <p:cNvSpPr/>
          <p:nvPr/>
        </p:nvSpPr>
        <p:spPr>
          <a:xfrm>
            <a:off x="13034227" y="1011416"/>
            <a:ext cx="3128236" cy="3124015"/>
          </a:xfrm>
          <a:custGeom>
            <a:avLst/>
            <a:gdLst/>
            <a:ahLst/>
            <a:cxnLst/>
            <a:rect l="l" t="t" r="r" b="b"/>
            <a:pathLst>
              <a:path w="3128236" h="3124015">
                <a:moveTo>
                  <a:pt x="0" y="0"/>
                </a:moveTo>
                <a:lnTo>
                  <a:pt x="3128236" y="0"/>
                </a:lnTo>
                <a:lnTo>
                  <a:pt x="3128236" y="3124015"/>
                </a:lnTo>
                <a:lnTo>
                  <a:pt x="0" y="3124015"/>
                </a:lnTo>
                <a:lnTo>
                  <a:pt x="0" y="0"/>
                </a:lnTo>
                <a:close/>
              </a:path>
            </a:pathLst>
          </a:custGeom>
          <a:blipFill>
            <a:blip r:embed="rId2"/>
            <a:stretch>
              <a:fillRect/>
            </a:stretch>
          </a:blipFill>
        </p:spPr>
      </p:sp>
      <p:sp>
        <p:nvSpPr>
          <p:cNvPr id="9" name="Freeform 9"/>
          <p:cNvSpPr/>
          <p:nvPr/>
        </p:nvSpPr>
        <p:spPr>
          <a:xfrm>
            <a:off x="15603242" y="4135431"/>
            <a:ext cx="2396317" cy="2204612"/>
          </a:xfrm>
          <a:custGeom>
            <a:avLst/>
            <a:gdLst/>
            <a:ahLst/>
            <a:cxnLst/>
            <a:rect l="l" t="t" r="r" b="b"/>
            <a:pathLst>
              <a:path w="2396317" h="2204612">
                <a:moveTo>
                  <a:pt x="0" y="0"/>
                </a:moveTo>
                <a:lnTo>
                  <a:pt x="2396317" y="0"/>
                </a:lnTo>
                <a:lnTo>
                  <a:pt x="2396317" y="2204612"/>
                </a:lnTo>
                <a:lnTo>
                  <a:pt x="0" y="2204612"/>
                </a:lnTo>
                <a:lnTo>
                  <a:pt x="0" y="0"/>
                </a:lnTo>
                <a:close/>
              </a:path>
            </a:pathLst>
          </a:custGeom>
          <a:blipFill>
            <a:blip r:embed="rId3"/>
            <a:stretch>
              <a:fillRect/>
            </a:stretch>
          </a:blipFill>
        </p:spPr>
      </p:sp>
      <p:sp>
        <p:nvSpPr>
          <p:cNvPr id="10" name="Freeform 10"/>
          <p:cNvSpPr/>
          <p:nvPr/>
        </p:nvSpPr>
        <p:spPr>
          <a:xfrm rot="889374">
            <a:off x="10508102" y="5245099"/>
            <a:ext cx="1804237" cy="1804237"/>
          </a:xfrm>
          <a:custGeom>
            <a:avLst/>
            <a:gdLst/>
            <a:ahLst/>
            <a:cxnLst/>
            <a:rect l="l" t="t" r="r" b="b"/>
            <a:pathLst>
              <a:path w="1804237" h="1804237">
                <a:moveTo>
                  <a:pt x="0" y="0"/>
                </a:moveTo>
                <a:lnTo>
                  <a:pt x="1804237" y="0"/>
                </a:lnTo>
                <a:lnTo>
                  <a:pt x="1804237" y="1804237"/>
                </a:lnTo>
                <a:lnTo>
                  <a:pt x="0" y="1804237"/>
                </a:lnTo>
                <a:lnTo>
                  <a:pt x="0" y="0"/>
                </a:lnTo>
                <a:close/>
              </a:path>
            </a:pathLst>
          </a:custGeom>
          <a:blipFill>
            <a:blip r:embed="rId4"/>
            <a:stretch>
              <a:fillRect/>
            </a:stretch>
          </a:blipFill>
        </p:spPr>
      </p:sp>
      <p:sp>
        <p:nvSpPr>
          <p:cNvPr id="11" name="Freeform 11"/>
          <p:cNvSpPr/>
          <p:nvPr/>
        </p:nvSpPr>
        <p:spPr>
          <a:xfrm>
            <a:off x="11587157" y="8110137"/>
            <a:ext cx="1996800" cy="1854595"/>
          </a:xfrm>
          <a:custGeom>
            <a:avLst/>
            <a:gdLst/>
            <a:ahLst/>
            <a:cxnLst/>
            <a:rect l="l" t="t" r="r" b="b"/>
            <a:pathLst>
              <a:path w="1996800" h="1854595">
                <a:moveTo>
                  <a:pt x="0" y="0"/>
                </a:moveTo>
                <a:lnTo>
                  <a:pt x="1996800" y="0"/>
                </a:lnTo>
                <a:lnTo>
                  <a:pt x="1996800" y="1854594"/>
                </a:lnTo>
                <a:lnTo>
                  <a:pt x="0" y="1854594"/>
                </a:lnTo>
                <a:lnTo>
                  <a:pt x="0" y="0"/>
                </a:lnTo>
                <a:close/>
              </a:path>
            </a:pathLst>
          </a:custGeom>
          <a:blipFill>
            <a:blip r:embed="rId5"/>
            <a:stretch>
              <a:fillRect/>
            </a:stretch>
          </a:blipFill>
        </p:spPr>
      </p:sp>
      <p:sp>
        <p:nvSpPr>
          <p:cNvPr id="12" name="Freeform 12"/>
          <p:cNvSpPr/>
          <p:nvPr/>
        </p:nvSpPr>
        <p:spPr>
          <a:xfrm>
            <a:off x="8074974" y="7233833"/>
            <a:ext cx="4138211" cy="1934310"/>
          </a:xfrm>
          <a:custGeom>
            <a:avLst/>
            <a:gdLst/>
            <a:ahLst/>
            <a:cxnLst/>
            <a:rect l="l" t="t" r="r" b="b"/>
            <a:pathLst>
              <a:path w="4138211" h="1934310">
                <a:moveTo>
                  <a:pt x="0" y="0"/>
                </a:moveTo>
                <a:lnTo>
                  <a:pt x="4138211" y="0"/>
                </a:lnTo>
                <a:lnTo>
                  <a:pt x="4138211" y="1934310"/>
                </a:lnTo>
                <a:lnTo>
                  <a:pt x="0" y="1934310"/>
                </a:lnTo>
                <a:lnTo>
                  <a:pt x="0" y="0"/>
                </a:lnTo>
                <a:close/>
              </a:path>
            </a:pathLst>
          </a:custGeom>
          <a:blipFill>
            <a:blip r:embed="rId6"/>
            <a:stretch>
              <a:fillRect/>
            </a:stretch>
          </a:blipFill>
        </p:spPr>
      </p:sp>
      <p:sp>
        <p:nvSpPr>
          <p:cNvPr id="13" name="TextBox 13"/>
          <p:cNvSpPr txBox="1"/>
          <p:nvPr/>
        </p:nvSpPr>
        <p:spPr>
          <a:xfrm>
            <a:off x="321438" y="1019175"/>
            <a:ext cx="9234333" cy="748239"/>
          </a:xfrm>
          <a:prstGeom prst="rect">
            <a:avLst/>
          </a:prstGeom>
        </p:spPr>
        <p:txBody>
          <a:bodyPr lIns="0" tIns="0" rIns="0" bIns="0" rtlCol="0" anchor="t">
            <a:spAutoFit/>
          </a:bodyPr>
          <a:lstStyle/>
          <a:p>
            <a:pPr>
              <a:lnSpc>
                <a:spcPts val="5841"/>
              </a:lnSpc>
            </a:pPr>
            <a:r>
              <a:rPr lang="en-US" sz="4867">
                <a:solidFill>
                  <a:srgbClr val="FFFFFF"/>
                </a:solidFill>
                <a:latin typeface="HK Grotesk Bold"/>
              </a:rPr>
              <a:t>Tipos de Telecomunicaciones</a:t>
            </a:r>
          </a:p>
        </p:txBody>
      </p:sp>
      <p:sp>
        <p:nvSpPr>
          <p:cNvPr id="14" name="TextBox 14"/>
          <p:cNvSpPr txBox="1"/>
          <p:nvPr/>
        </p:nvSpPr>
        <p:spPr>
          <a:xfrm>
            <a:off x="2717268" y="2793647"/>
            <a:ext cx="10494318" cy="942975"/>
          </a:xfrm>
          <a:prstGeom prst="rect">
            <a:avLst/>
          </a:prstGeom>
        </p:spPr>
        <p:txBody>
          <a:bodyPr lIns="0" tIns="0" rIns="0" bIns="0" rtlCol="0" anchor="t">
            <a:spAutoFit/>
          </a:bodyPr>
          <a:lstStyle/>
          <a:p>
            <a:pPr marL="690876" lvl="1" indent="-345438">
              <a:lnSpc>
                <a:spcPts val="3839"/>
              </a:lnSpc>
              <a:buFont typeface="Arial"/>
              <a:buChar char="•"/>
            </a:pPr>
            <a:r>
              <a:rPr lang="en-US" sz="3199">
                <a:solidFill>
                  <a:srgbClr val="DF4041"/>
                </a:solidFill>
                <a:latin typeface="HK Grotesk Bold"/>
              </a:rPr>
              <a:t>Radiocomunicaciones</a:t>
            </a:r>
          </a:p>
          <a:p>
            <a:pPr>
              <a:lnSpc>
                <a:spcPts val="3599"/>
              </a:lnSpc>
              <a:spcBef>
                <a:spcPct val="0"/>
              </a:spcBef>
            </a:pPr>
            <a:r>
              <a:rPr lang="en-US" sz="2999">
                <a:solidFill>
                  <a:srgbClr val="000000"/>
                </a:solidFill>
                <a:latin typeface="HK Grotesk Medium"/>
              </a:rPr>
              <a:t>Aparatos para la navegación ,comunicación militar,Am,Fm,</a:t>
            </a:r>
          </a:p>
        </p:txBody>
      </p:sp>
      <p:sp>
        <p:nvSpPr>
          <p:cNvPr id="15" name="TextBox 15"/>
          <p:cNvSpPr txBox="1"/>
          <p:nvPr/>
        </p:nvSpPr>
        <p:spPr>
          <a:xfrm>
            <a:off x="2717268" y="4125906"/>
            <a:ext cx="14643555" cy="1390650"/>
          </a:xfrm>
          <a:prstGeom prst="rect">
            <a:avLst/>
          </a:prstGeom>
        </p:spPr>
        <p:txBody>
          <a:bodyPr lIns="0" tIns="0" rIns="0" bIns="0" rtlCol="0" anchor="t">
            <a:spAutoFit/>
          </a:bodyPr>
          <a:lstStyle/>
          <a:p>
            <a:pPr marL="690876" lvl="1" indent="-345438">
              <a:lnSpc>
                <a:spcPts val="3839"/>
              </a:lnSpc>
              <a:buFont typeface="Arial"/>
              <a:buChar char="•"/>
            </a:pPr>
            <a:r>
              <a:rPr lang="en-US" sz="3199">
                <a:solidFill>
                  <a:srgbClr val="DF4041"/>
                </a:solidFill>
                <a:latin typeface="HK Grotesk Bold"/>
              </a:rPr>
              <a:t>telefonía</a:t>
            </a:r>
          </a:p>
          <a:p>
            <a:pPr>
              <a:lnSpc>
                <a:spcPts val="3599"/>
              </a:lnSpc>
              <a:spcBef>
                <a:spcPct val="0"/>
              </a:spcBef>
            </a:pPr>
            <a:r>
              <a:rPr lang="en-US" sz="2999">
                <a:solidFill>
                  <a:srgbClr val="000000"/>
                </a:solidFill>
                <a:latin typeface="HK Grotesk Medium"/>
              </a:rPr>
              <a:t>Están las satelitales y las torres de emisión para enviar y recibir señales electromagnéticas.</a:t>
            </a:r>
          </a:p>
        </p:txBody>
      </p:sp>
      <p:sp>
        <p:nvSpPr>
          <p:cNvPr id="16" name="TextBox 16"/>
          <p:cNvSpPr txBox="1"/>
          <p:nvPr/>
        </p:nvSpPr>
        <p:spPr>
          <a:xfrm>
            <a:off x="2717268" y="5907081"/>
            <a:ext cx="6838504" cy="942975"/>
          </a:xfrm>
          <a:prstGeom prst="rect">
            <a:avLst/>
          </a:prstGeom>
        </p:spPr>
        <p:txBody>
          <a:bodyPr lIns="0" tIns="0" rIns="0" bIns="0" rtlCol="0" anchor="t">
            <a:spAutoFit/>
          </a:bodyPr>
          <a:lstStyle/>
          <a:p>
            <a:pPr marL="690876" lvl="1" indent="-345438">
              <a:lnSpc>
                <a:spcPts val="3839"/>
              </a:lnSpc>
              <a:buFont typeface="Arial"/>
              <a:buChar char="•"/>
            </a:pPr>
            <a:r>
              <a:rPr lang="en-US" sz="3199">
                <a:solidFill>
                  <a:srgbClr val="DF4041"/>
                </a:solidFill>
                <a:latin typeface="HK Grotesk Bold"/>
              </a:rPr>
              <a:t>televisión</a:t>
            </a:r>
          </a:p>
          <a:p>
            <a:pPr>
              <a:lnSpc>
                <a:spcPts val="3599"/>
              </a:lnSpc>
              <a:spcBef>
                <a:spcPct val="0"/>
              </a:spcBef>
            </a:pPr>
            <a:r>
              <a:rPr lang="en-US" sz="2999">
                <a:solidFill>
                  <a:srgbClr val="000000"/>
                </a:solidFill>
                <a:latin typeface="HK Grotesk Medium"/>
              </a:rPr>
              <a:t>Son emisiones satelitales o streaming.</a:t>
            </a:r>
          </a:p>
        </p:txBody>
      </p:sp>
      <p:sp>
        <p:nvSpPr>
          <p:cNvPr id="17" name="TextBox 17"/>
          <p:cNvSpPr txBox="1"/>
          <p:nvPr/>
        </p:nvSpPr>
        <p:spPr>
          <a:xfrm>
            <a:off x="2717268" y="7240581"/>
            <a:ext cx="6052691" cy="942975"/>
          </a:xfrm>
          <a:prstGeom prst="rect">
            <a:avLst/>
          </a:prstGeom>
        </p:spPr>
        <p:txBody>
          <a:bodyPr lIns="0" tIns="0" rIns="0" bIns="0" rtlCol="0" anchor="t">
            <a:spAutoFit/>
          </a:bodyPr>
          <a:lstStyle/>
          <a:p>
            <a:pPr marL="690876" lvl="1" indent="-345438">
              <a:lnSpc>
                <a:spcPts val="3839"/>
              </a:lnSpc>
              <a:buFont typeface="Arial"/>
              <a:buChar char="•"/>
            </a:pPr>
            <a:r>
              <a:rPr lang="en-US" sz="3199">
                <a:solidFill>
                  <a:srgbClr val="DF4041"/>
                </a:solidFill>
                <a:latin typeface="HK Grotesk Bold"/>
              </a:rPr>
              <a:t>Fax</a:t>
            </a:r>
          </a:p>
          <a:p>
            <a:pPr>
              <a:lnSpc>
                <a:spcPts val="3599"/>
              </a:lnSpc>
              <a:spcBef>
                <a:spcPct val="0"/>
              </a:spcBef>
            </a:pPr>
            <a:r>
              <a:rPr lang="en-US" sz="2999">
                <a:solidFill>
                  <a:srgbClr val="000000"/>
                </a:solidFill>
                <a:latin typeface="HK Grotesk Medium"/>
              </a:rPr>
              <a:t>Extinta por la llegada del internet.</a:t>
            </a:r>
          </a:p>
        </p:txBody>
      </p:sp>
      <p:sp>
        <p:nvSpPr>
          <p:cNvPr id="18" name="TextBox 18"/>
          <p:cNvSpPr txBox="1"/>
          <p:nvPr/>
        </p:nvSpPr>
        <p:spPr>
          <a:xfrm>
            <a:off x="2717268" y="8574081"/>
            <a:ext cx="8869889" cy="1390650"/>
          </a:xfrm>
          <a:prstGeom prst="rect">
            <a:avLst/>
          </a:prstGeom>
        </p:spPr>
        <p:txBody>
          <a:bodyPr lIns="0" tIns="0" rIns="0" bIns="0" rtlCol="0" anchor="t">
            <a:spAutoFit/>
          </a:bodyPr>
          <a:lstStyle/>
          <a:p>
            <a:pPr marL="690876" lvl="1" indent="-345438">
              <a:lnSpc>
                <a:spcPts val="3839"/>
              </a:lnSpc>
              <a:buFont typeface="Arial"/>
              <a:buChar char="•"/>
            </a:pPr>
            <a:r>
              <a:rPr lang="en-US" sz="3199">
                <a:solidFill>
                  <a:srgbClr val="DF4041"/>
                </a:solidFill>
                <a:latin typeface="HK Grotesk Bold"/>
              </a:rPr>
              <a:t>Internet</a:t>
            </a:r>
          </a:p>
          <a:p>
            <a:pPr>
              <a:lnSpc>
                <a:spcPts val="3599"/>
              </a:lnSpc>
              <a:spcBef>
                <a:spcPct val="0"/>
              </a:spcBef>
            </a:pPr>
            <a:r>
              <a:rPr lang="en-US" sz="2999">
                <a:solidFill>
                  <a:srgbClr val="000000"/>
                </a:solidFill>
                <a:latin typeface="HK Grotesk Medium"/>
              </a:rPr>
              <a:t>Red de comunicación con envíos recíprocos, correo electrónico,cables coaxiales.</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CF32"/>
        </a:solidFill>
        <a:effectLst/>
      </p:bgPr>
    </p:bg>
    <p:spTree>
      <p:nvGrpSpPr>
        <p:cNvPr id="1" name=""/>
        <p:cNvGrpSpPr/>
        <p:nvPr/>
      </p:nvGrpSpPr>
      <p:grpSpPr>
        <a:xfrm>
          <a:off x="0" y="0"/>
          <a:ext cx="0" cy="0"/>
          <a:chOff x="0" y="0"/>
          <a:chExt cx="0" cy="0"/>
        </a:xfrm>
      </p:grpSpPr>
      <p:grpSp>
        <p:nvGrpSpPr>
          <p:cNvPr id="2" name="Group 2"/>
          <p:cNvGrpSpPr/>
          <p:nvPr/>
        </p:nvGrpSpPr>
        <p:grpSpPr>
          <a:xfrm>
            <a:off x="2074269" y="1662832"/>
            <a:ext cx="15185031" cy="7985383"/>
            <a:chOff x="0" y="0"/>
            <a:chExt cx="3999350" cy="2103146"/>
          </a:xfrm>
        </p:grpSpPr>
        <p:sp>
          <p:nvSpPr>
            <p:cNvPr id="3" name="Freeform 3"/>
            <p:cNvSpPr/>
            <p:nvPr/>
          </p:nvSpPr>
          <p:spPr>
            <a:xfrm>
              <a:off x="0" y="0"/>
              <a:ext cx="3999350" cy="2103146"/>
            </a:xfrm>
            <a:custGeom>
              <a:avLst/>
              <a:gdLst/>
              <a:ahLst/>
              <a:cxnLst/>
              <a:rect l="l" t="t" r="r" b="b"/>
              <a:pathLst>
                <a:path w="3999350" h="2103146">
                  <a:moveTo>
                    <a:pt x="0" y="0"/>
                  </a:moveTo>
                  <a:lnTo>
                    <a:pt x="3999350" y="0"/>
                  </a:lnTo>
                  <a:lnTo>
                    <a:pt x="3999350" y="2103146"/>
                  </a:lnTo>
                  <a:lnTo>
                    <a:pt x="0" y="2103146"/>
                  </a:lnTo>
                  <a:close/>
                </a:path>
              </a:pathLst>
            </a:custGeom>
            <a:solidFill>
              <a:srgbClr val="F8F8F8"/>
            </a:solidFill>
          </p:spPr>
        </p:sp>
        <p:sp>
          <p:nvSpPr>
            <p:cNvPr id="4" name="TextBox 4"/>
            <p:cNvSpPr txBox="1"/>
            <p:nvPr/>
          </p:nvSpPr>
          <p:spPr>
            <a:xfrm>
              <a:off x="0" y="0"/>
              <a:ext cx="3999350" cy="2103146"/>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202998" y="221202"/>
            <a:ext cx="10443878" cy="2353711"/>
            <a:chOff x="0" y="0"/>
            <a:chExt cx="2750651" cy="619907"/>
          </a:xfrm>
        </p:grpSpPr>
        <p:sp>
          <p:nvSpPr>
            <p:cNvPr id="6" name="Freeform 6"/>
            <p:cNvSpPr/>
            <p:nvPr/>
          </p:nvSpPr>
          <p:spPr>
            <a:xfrm>
              <a:off x="0" y="0"/>
              <a:ext cx="2750651" cy="619907"/>
            </a:xfrm>
            <a:custGeom>
              <a:avLst/>
              <a:gdLst/>
              <a:ahLst/>
              <a:cxnLst/>
              <a:rect l="l" t="t" r="r" b="b"/>
              <a:pathLst>
                <a:path w="2750651" h="619907">
                  <a:moveTo>
                    <a:pt x="37806" y="0"/>
                  </a:moveTo>
                  <a:lnTo>
                    <a:pt x="2712845" y="0"/>
                  </a:lnTo>
                  <a:cubicBezTo>
                    <a:pt x="2722872" y="0"/>
                    <a:pt x="2732488" y="3983"/>
                    <a:pt x="2739578" y="11073"/>
                  </a:cubicBezTo>
                  <a:cubicBezTo>
                    <a:pt x="2746668" y="18163"/>
                    <a:pt x="2750651" y="27779"/>
                    <a:pt x="2750651" y="37806"/>
                  </a:cubicBezTo>
                  <a:lnTo>
                    <a:pt x="2750651" y="582102"/>
                  </a:lnTo>
                  <a:cubicBezTo>
                    <a:pt x="2750651" y="592128"/>
                    <a:pt x="2746668" y="601744"/>
                    <a:pt x="2739578" y="608834"/>
                  </a:cubicBezTo>
                  <a:cubicBezTo>
                    <a:pt x="2732488" y="615924"/>
                    <a:pt x="2722872" y="619907"/>
                    <a:pt x="2712845" y="619907"/>
                  </a:cubicBezTo>
                  <a:lnTo>
                    <a:pt x="37806" y="619907"/>
                  </a:lnTo>
                  <a:cubicBezTo>
                    <a:pt x="27779" y="619907"/>
                    <a:pt x="18163" y="615924"/>
                    <a:pt x="11073" y="608834"/>
                  </a:cubicBezTo>
                  <a:cubicBezTo>
                    <a:pt x="3983" y="601744"/>
                    <a:pt x="0" y="592128"/>
                    <a:pt x="0" y="582102"/>
                  </a:cubicBezTo>
                  <a:lnTo>
                    <a:pt x="0" y="37806"/>
                  </a:lnTo>
                  <a:cubicBezTo>
                    <a:pt x="0" y="27779"/>
                    <a:pt x="3983" y="18163"/>
                    <a:pt x="11073" y="11073"/>
                  </a:cubicBezTo>
                  <a:cubicBezTo>
                    <a:pt x="18163" y="3983"/>
                    <a:pt x="27779" y="0"/>
                    <a:pt x="37806" y="0"/>
                  </a:cubicBezTo>
                  <a:close/>
                </a:path>
              </a:pathLst>
            </a:custGeom>
            <a:solidFill>
              <a:srgbClr val="89B0F4"/>
            </a:solidFill>
          </p:spPr>
        </p:sp>
        <p:sp>
          <p:nvSpPr>
            <p:cNvPr id="7" name="TextBox 7"/>
            <p:cNvSpPr txBox="1"/>
            <p:nvPr/>
          </p:nvSpPr>
          <p:spPr>
            <a:xfrm>
              <a:off x="0" y="0"/>
              <a:ext cx="2750651" cy="619907"/>
            </a:xfrm>
            <a:prstGeom prst="rect">
              <a:avLst/>
            </a:prstGeom>
          </p:spPr>
          <p:txBody>
            <a:bodyPr lIns="50800" tIns="50800" rIns="50800" bIns="50800" rtlCol="0" anchor="ctr"/>
            <a:lstStyle/>
            <a:p>
              <a:pPr algn="ctr">
                <a:lnSpc>
                  <a:spcPts val="2879"/>
                </a:lnSpc>
              </a:pPr>
              <a:endParaRPr/>
            </a:p>
          </p:txBody>
        </p:sp>
      </p:grpSp>
      <p:sp>
        <p:nvSpPr>
          <p:cNvPr id="8" name="Freeform 8"/>
          <p:cNvSpPr/>
          <p:nvPr/>
        </p:nvSpPr>
        <p:spPr>
          <a:xfrm>
            <a:off x="13114239" y="5963678"/>
            <a:ext cx="4688897" cy="3992692"/>
          </a:xfrm>
          <a:custGeom>
            <a:avLst/>
            <a:gdLst/>
            <a:ahLst/>
            <a:cxnLst/>
            <a:rect l="l" t="t" r="r" b="b"/>
            <a:pathLst>
              <a:path w="4688897" h="3992692">
                <a:moveTo>
                  <a:pt x="0" y="0"/>
                </a:moveTo>
                <a:lnTo>
                  <a:pt x="4688897" y="0"/>
                </a:lnTo>
                <a:lnTo>
                  <a:pt x="4688897" y="3992692"/>
                </a:lnTo>
                <a:lnTo>
                  <a:pt x="0" y="3992692"/>
                </a:lnTo>
                <a:lnTo>
                  <a:pt x="0" y="0"/>
                </a:lnTo>
                <a:close/>
              </a:path>
            </a:pathLst>
          </a:custGeom>
          <a:blipFill>
            <a:blip r:embed="rId2"/>
            <a:stretch>
              <a:fillRect t="-16501" b="-935"/>
            </a:stretch>
          </a:blipFill>
        </p:spPr>
      </p:sp>
      <p:sp>
        <p:nvSpPr>
          <p:cNvPr id="9" name="Freeform 9"/>
          <p:cNvSpPr/>
          <p:nvPr/>
        </p:nvSpPr>
        <p:spPr>
          <a:xfrm>
            <a:off x="-1121858" y="6161206"/>
            <a:ext cx="7149276" cy="4125794"/>
          </a:xfrm>
          <a:custGeom>
            <a:avLst/>
            <a:gdLst/>
            <a:ahLst/>
            <a:cxnLst/>
            <a:rect l="l" t="t" r="r" b="b"/>
            <a:pathLst>
              <a:path w="7149276" h="4125794">
                <a:moveTo>
                  <a:pt x="0" y="0"/>
                </a:moveTo>
                <a:lnTo>
                  <a:pt x="7149276" y="0"/>
                </a:lnTo>
                <a:lnTo>
                  <a:pt x="7149276" y="4125794"/>
                </a:lnTo>
                <a:lnTo>
                  <a:pt x="0" y="4125794"/>
                </a:lnTo>
                <a:lnTo>
                  <a:pt x="0" y="0"/>
                </a:lnTo>
                <a:close/>
              </a:path>
            </a:pathLst>
          </a:custGeom>
          <a:blipFill>
            <a:blip r:embed="rId3"/>
            <a:stretch>
              <a:fillRect/>
            </a:stretch>
          </a:blipFill>
        </p:spPr>
      </p:sp>
      <p:sp>
        <p:nvSpPr>
          <p:cNvPr id="10" name="TextBox 10"/>
          <p:cNvSpPr txBox="1"/>
          <p:nvPr/>
        </p:nvSpPr>
        <p:spPr>
          <a:xfrm>
            <a:off x="321438" y="1019175"/>
            <a:ext cx="10620332" cy="748239"/>
          </a:xfrm>
          <a:prstGeom prst="rect">
            <a:avLst/>
          </a:prstGeom>
        </p:spPr>
        <p:txBody>
          <a:bodyPr lIns="0" tIns="0" rIns="0" bIns="0" rtlCol="0" anchor="t">
            <a:spAutoFit/>
          </a:bodyPr>
          <a:lstStyle/>
          <a:p>
            <a:pPr>
              <a:lnSpc>
                <a:spcPts val="5841"/>
              </a:lnSpc>
            </a:pPr>
            <a:r>
              <a:rPr lang="en-US" sz="4867">
                <a:solidFill>
                  <a:srgbClr val="FFFFFF"/>
                </a:solidFill>
                <a:latin typeface="HK Grotesk Bold"/>
              </a:rPr>
              <a:t>Impacto de Telecomunicaciones</a:t>
            </a:r>
          </a:p>
        </p:txBody>
      </p:sp>
      <p:sp>
        <p:nvSpPr>
          <p:cNvPr id="11" name="TextBox 11"/>
          <p:cNvSpPr txBox="1"/>
          <p:nvPr/>
        </p:nvSpPr>
        <p:spPr>
          <a:xfrm>
            <a:off x="2709593" y="3303706"/>
            <a:ext cx="12868815" cy="2857500"/>
          </a:xfrm>
          <a:prstGeom prst="rect">
            <a:avLst/>
          </a:prstGeom>
        </p:spPr>
        <p:txBody>
          <a:bodyPr lIns="0" tIns="0" rIns="0" bIns="0" rtlCol="0" anchor="t">
            <a:spAutoFit/>
          </a:bodyPr>
          <a:lstStyle/>
          <a:p>
            <a:pPr algn="ctr">
              <a:lnSpc>
                <a:spcPts val="4559"/>
              </a:lnSpc>
              <a:spcBef>
                <a:spcPct val="0"/>
              </a:spcBef>
            </a:pPr>
            <a:r>
              <a:rPr lang="en-US" sz="3799">
                <a:solidFill>
                  <a:srgbClr val="000000"/>
                </a:solidFill>
                <a:latin typeface="HK Grotesk Medium"/>
              </a:rPr>
              <a:t>Desempeñan un rol vital en los sistemas tecnológicos ,tanto en lo comercial, financiero, militar, lúdico, cultural, estos han modificado el modo de comunicarse los seres humanos, ha permitido el surgimiento de una cultura global.</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2255913" y="1703536"/>
            <a:ext cx="13776174" cy="6879929"/>
            <a:chOff x="0" y="0"/>
            <a:chExt cx="3628293" cy="1811998"/>
          </a:xfrm>
        </p:grpSpPr>
        <p:sp>
          <p:nvSpPr>
            <p:cNvPr id="3" name="Freeform 3"/>
            <p:cNvSpPr/>
            <p:nvPr/>
          </p:nvSpPr>
          <p:spPr>
            <a:xfrm>
              <a:off x="0" y="0"/>
              <a:ext cx="3628293" cy="1811998"/>
            </a:xfrm>
            <a:custGeom>
              <a:avLst/>
              <a:gdLst/>
              <a:ahLst/>
              <a:cxnLst/>
              <a:rect l="l" t="t" r="r" b="b"/>
              <a:pathLst>
                <a:path w="3628293" h="1811998">
                  <a:moveTo>
                    <a:pt x="28661" y="0"/>
                  </a:moveTo>
                  <a:lnTo>
                    <a:pt x="3599632" y="0"/>
                  </a:lnTo>
                  <a:cubicBezTo>
                    <a:pt x="3615461" y="0"/>
                    <a:pt x="3628293" y="12832"/>
                    <a:pt x="3628293" y="28661"/>
                  </a:cubicBezTo>
                  <a:lnTo>
                    <a:pt x="3628293" y="1783337"/>
                  </a:lnTo>
                  <a:cubicBezTo>
                    <a:pt x="3628293" y="1790938"/>
                    <a:pt x="3625273" y="1798228"/>
                    <a:pt x="3619898" y="1803603"/>
                  </a:cubicBezTo>
                  <a:cubicBezTo>
                    <a:pt x="3614523" y="1808978"/>
                    <a:pt x="3607233" y="1811998"/>
                    <a:pt x="3599632" y="1811998"/>
                  </a:cubicBezTo>
                  <a:lnTo>
                    <a:pt x="28661" y="1811998"/>
                  </a:lnTo>
                  <a:cubicBezTo>
                    <a:pt x="21060" y="1811998"/>
                    <a:pt x="13770" y="1808978"/>
                    <a:pt x="8395" y="1803603"/>
                  </a:cubicBezTo>
                  <a:cubicBezTo>
                    <a:pt x="3020" y="1798228"/>
                    <a:pt x="0" y="1790938"/>
                    <a:pt x="0" y="1783337"/>
                  </a:cubicBezTo>
                  <a:lnTo>
                    <a:pt x="0" y="28661"/>
                  </a:lnTo>
                  <a:cubicBezTo>
                    <a:pt x="0" y="21060"/>
                    <a:pt x="3020" y="13770"/>
                    <a:pt x="8395" y="8395"/>
                  </a:cubicBezTo>
                  <a:cubicBezTo>
                    <a:pt x="13770" y="3020"/>
                    <a:pt x="21060" y="0"/>
                    <a:pt x="28661" y="0"/>
                  </a:cubicBezTo>
                  <a:close/>
                </a:path>
              </a:pathLst>
            </a:custGeom>
            <a:solidFill>
              <a:srgbClr val="89B0F4"/>
            </a:solidFill>
          </p:spPr>
        </p:sp>
        <p:sp>
          <p:nvSpPr>
            <p:cNvPr id="4" name="TextBox 4"/>
            <p:cNvSpPr txBox="1"/>
            <p:nvPr/>
          </p:nvSpPr>
          <p:spPr>
            <a:xfrm>
              <a:off x="0" y="0"/>
              <a:ext cx="3628293" cy="1811998"/>
            </a:xfrm>
            <a:prstGeom prst="rect">
              <a:avLst/>
            </a:prstGeom>
          </p:spPr>
          <p:txBody>
            <a:bodyPr lIns="50800" tIns="50800" rIns="50800" bIns="50800" rtlCol="0" anchor="ctr"/>
            <a:lstStyle/>
            <a:p>
              <a:pPr algn="ctr">
                <a:lnSpc>
                  <a:spcPts val="2879"/>
                </a:lnSpc>
              </a:pPr>
              <a:endParaRPr/>
            </a:p>
          </p:txBody>
        </p:sp>
      </p:grpSp>
      <p:sp>
        <p:nvSpPr>
          <p:cNvPr id="5" name="Freeform 5"/>
          <p:cNvSpPr/>
          <p:nvPr/>
        </p:nvSpPr>
        <p:spPr>
          <a:xfrm>
            <a:off x="12988249" y="386094"/>
            <a:ext cx="4991919" cy="5878433"/>
          </a:xfrm>
          <a:custGeom>
            <a:avLst/>
            <a:gdLst/>
            <a:ahLst/>
            <a:cxnLst/>
            <a:rect l="l" t="t" r="r" b="b"/>
            <a:pathLst>
              <a:path w="4991919" h="5878433">
                <a:moveTo>
                  <a:pt x="0" y="0"/>
                </a:moveTo>
                <a:lnTo>
                  <a:pt x="4991919" y="0"/>
                </a:lnTo>
                <a:lnTo>
                  <a:pt x="4991919" y="5878432"/>
                </a:lnTo>
                <a:lnTo>
                  <a:pt x="0" y="5878432"/>
                </a:lnTo>
                <a:lnTo>
                  <a:pt x="0" y="0"/>
                </a:lnTo>
                <a:close/>
              </a:path>
            </a:pathLst>
          </a:custGeom>
          <a:blipFill>
            <a:blip r:embed="rId2"/>
            <a:stretch>
              <a:fillRect/>
            </a:stretch>
          </a:blipFill>
        </p:spPr>
      </p:sp>
      <p:sp>
        <p:nvSpPr>
          <p:cNvPr id="6" name="Freeform 6"/>
          <p:cNvSpPr/>
          <p:nvPr/>
        </p:nvSpPr>
        <p:spPr>
          <a:xfrm>
            <a:off x="609486" y="386094"/>
            <a:ext cx="2843071" cy="2640597"/>
          </a:xfrm>
          <a:custGeom>
            <a:avLst/>
            <a:gdLst/>
            <a:ahLst/>
            <a:cxnLst/>
            <a:rect l="l" t="t" r="r" b="b"/>
            <a:pathLst>
              <a:path w="2843071" h="2640597">
                <a:moveTo>
                  <a:pt x="0" y="0"/>
                </a:moveTo>
                <a:lnTo>
                  <a:pt x="2843071" y="0"/>
                </a:lnTo>
                <a:lnTo>
                  <a:pt x="2843071" y="2640597"/>
                </a:lnTo>
                <a:lnTo>
                  <a:pt x="0" y="2640597"/>
                </a:lnTo>
                <a:lnTo>
                  <a:pt x="0" y="0"/>
                </a:lnTo>
                <a:close/>
              </a:path>
            </a:pathLst>
          </a:custGeom>
          <a:blipFill>
            <a:blip r:embed="rId3"/>
            <a:stretch>
              <a:fillRect/>
            </a:stretch>
          </a:blipFill>
        </p:spPr>
      </p:sp>
      <p:sp>
        <p:nvSpPr>
          <p:cNvPr id="7" name="Freeform 7"/>
          <p:cNvSpPr/>
          <p:nvPr/>
        </p:nvSpPr>
        <p:spPr>
          <a:xfrm rot="-1608590">
            <a:off x="1286223" y="6274360"/>
            <a:ext cx="3255564" cy="3776725"/>
          </a:xfrm>
          <a:custGeom>
            <a:avLst/>
            <a:gdLst/>
            <a:ahLst/>
            <a:cxnLst/>
            <a:rect l="l" t="t" r="r" b="b"/>
            <a:pathLst>
              <a:path w="3255564" h="3776725">
                <a:moveTo>
                  <a:pt x="0" y="0"/>
                </a:moveTo>
                <a:lnTo>
                  <a:pt x="3255564" y="0"/>
                </a:lnTo>
                <a:lnTo>
                  <a:pt x="3255564" y="3776725"/>
                </a:lnTo>
                <a:lnTo>
                  <a:pt x="0" y="3776725"/>
                </a:lnTo>
                <a:lnTo>
                  <a:pt x="0" y="0"/>
                </a:lnTo>
                <a:close/>
              </a:path>
            </a:pathLst>
          </a:custGeom>
          <a:blipFill>
            <a:blip r:embed="rId4"/>
            <a:stretch>
              <a:fillRect/>
            </a:stretch>
          </a:blipFill>
        </p:spPr>
      </p:sp>
      <p:sp>
        <p:nvSpPr>
          <p:cNvPr id="8" name="TextBox 8"/>
          <p:cNvSpPr txBox="1"/>
          <p:nvPr/>
        </p:nvSpPr>
        <p:spPr>
          <a:xfrm>
            <a:off x="3022877" y="4022474"/>
            <a:ext cx="11988523" cy="2282676"/>
          </a:xfrm>
          <a:prstGeom prst="rect">
            <a:avLst/>
          </a:prstGeom>
        </p:spPr>
        <p:txBody>
          <a:bodyPr wrap="square" lIns="0" tIns="0" rIns="0" bIns="0" rtlCol="0" anchor="t">
            <a:spAutoFit/>
          </a:bodyPr>
          <a:lstStyle/>
          <a:p>
            <a:pPr>
              <a:lnSpc>
                <a:spcPts val="8864"/>
              </a:lnSpc>
            </a:pPr>
            <a:r>
              <a:rPr lang="en-US" sz="7387" dirty="0">
                <a:solidFill>
                  <a:srgbClr val="FFFFFF"/>
                </a:solidFill>
                <a:latin typeface="HK Grotesk Bold"/>
              </a:rPr>
              <a:t>Ley </a:t>
            </a:r>
            <a:r>
              <a:rPr lang="en-US" sz="7387" dirty="0" err="1">
                <a:solidFill>
                  <a:srgbClr val="FFFFFF"/>
                </a:solidFill>
                <a:latin typeface="HK Grotesk Bold"/>
              </a:rPr>
              <a:t>Orgánica</a:t>
            </a:r>
            <a:r>
              <a:rPr lang="en-US" sz="7387" dirty="0">
                <a:solidFill>
                  <a:srgbClr val="FFFFFF"/>
                </a:solidFill>
                <a:latin typeface="HK Grotesk Bold"/>
              </a:rPr>
              <a:t> de </a:t>
            </a:r>
            <a:r>
              <a:rPr lang="en-US" sz="7387" dirty="0" err="1">
                <a:solidFill>
                  <a:srgbClr val="FFFFFF"/>
                </a:solidFill>
                <a:latin typeface="HK Grotesk Bold"/>
              </a:rPr>
              <a:t>Telecomunicaciones</a:t>
            </a:r>
            <a:r>
              <a:rPr lang="en-US" sz="7387" dirty="0">
                <a:solidFill>
                  <a:srgbClr val="FFFFFF"/>
                </a:solidFill>
                <a:latin typeface="HK Grotesk Bold"/>
              </a:rPr>
              <a:t> (2000)</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2074269" y="1662832"/>
            <a:ext cx="15185031" cy="7985383"/>
            <a:chOff x="0" y="0"/>
            <a:chExt cx="3999350" cy="2103146"/>
          </a:xfrm>
        </p:grpSpPr>
        <p:sp>
          <p:nvSpPr>
            <p:cNvPr id="3" name="Freeform 3"/>
            <p:cNvSpPr/>
            <p:nvPr/>
          </p:nvSpPr>
          <p:spPr>
            <a:xfrm>
              <a:off x="0" y="0"/>
              <a:ext cx="3999350" cy="2103146"/>
            </a:xfrm>
            <a:custGeom>
              <a:avLst/>
              <a:gdLst/>
              <a:ahLst/>
              <a:cxnLst/>
              <a:rect l="l" t="t" r="r" b="b"/>
              <a:pathLst>
                <a:path w="3999350" h="2103146">
                  <a:moveTo>
                    <a:pt x="0" y="0"/>
                  </a:moveTo>
                  <a:lnTo>
                    <a:pt x="3999350" y="0"/>
                  </a:lnTo>
                  <a:lnTo>
                    <a:pt x="3999350" y="2103146"/>
                  </a:lnTo>
                  <a:lnTo>
                    <a:pt x="0" y="2103146"/>
                  </a:lnTo>
                  <a:close/>
                </a:path>
              </a:pathLst>
            </a:custGeom>
            <a:solidFill>
              <a:srgbClr val="F8F8F8"/>
            </a:solidFill>
          </p:spPr>
        </p:sp>
        <p:sp>
          <p:nvSpPr>
            <p:cNvPr id="4" name="TextBox 4"/>
            <p:cNvSpPr txBox="1"/>
            <p:nvPr/>
          </p:nvSpPr>
          <p:spPr>
            <a:xfrm>
              <a:off x="0" y="0"/>
              <a:ext cx="3999350" cy="2103146"/>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202998" y="221202"/>
            <a:ext cx="10443878" cy="2353711"/>
            <a:chOff x="0" y="0"/>
            <a:chExt cx="2750651" cy="619907"/>
          </a:xfrm>
        </p:grpSpPr>
        <p:sp>
          <p:nvSpPr>
            <p:cNvPr id="6" name="Freeform 6"/>
            <p:cNvSpPr/>
            <p:nvPr/>
          </p:nvSpPr>
          <p:spPr>
            <a:xfrm>
              <a:off x="0" y="0"/>
              <a:ext cx="2750651" cy="619907"/>
            </a:xfrm>
            <a:custGeom>
              <a:avLst/>
              <a:gdLst/>
              <a:ahLst/>
              <a:cxnLst/>
              <a:rect l="l" t="t" r="r" b="b"/>
              <a:pathLst>
                <a:path w="2750651" h="619907">
                  <a:moveTo>
                    <a:pt x="37806" y="0"/>
                  </a:moveTo>
                  <a:lnTo>
                    <a:pt x="2712845" y="0"/>
                  </a:lnTo>
                  <a:cubicBezTo>
                    <a:pt x="2722872" y="0"/>
                    <a:pt x="2732488" y="3983"/>
                    <a:pt x="2739578" y="11073"/>
                  </a:cubicBezTo>
                  <a:cubicBezTo>
                    <a:pt x="2746668" y="18163"/>
                    <a:pt x="2750651" y="27779"/>
                    <a:pt x="2750651" y="37806"/>
                  </a:cubicBezTo>
                  <a:lnTo>
                    <a:pt x="2750651" y="582102"/>
                  </a:lnTo>
                  <a:cubicBezTo>
                    <a:pt x="2750651" y="592128"/>
                    <a:pt x="2746668" y="601744"/>
                    <a:pt x="2739578" y="608834"/>
                  </a:cubicBezTo>
                  <a:cubicBezTo>
                    <a:pt x="2732488" y="615924"/>
                    <a:pt x="2722872" y="619907"/>
                    <a:pt x="2712845" y="619907"/>
                  </a:cubicBezTo>
                  <a:lnTo>
                    <a:pt x="37806" y="619907"/>
                  </a:lnTo>
                  <a:cubicBezTo>
                    <a:pt x="27779" y="619907"/>
                    <a:pt x="18163" y="615924"/>
                    <a:pt x="11073" y="608834"/>
                  </a:cubicBezTo>
                  <a:cubicBezTo>
                    <a:pt x="3983" y="601744"/>
                    <a:pt x="0" y="592128"/>
                    <a:pt x="0" y="582102"/>
                  </a:cubicBezTo>
                  <a:lnTo>
                    <a:pt x="0" y="37806"/>
                  </a:lnTo>
                  <a:cubicBezTo>
                    <a:pt x="0" y="27779"/>
                    <a:pt x="3983" y="18163"/>
                    <a:pt x="11073" y="11073"/>
                  </a:cubicBezTo>
                  <a:cubicBezTo>
                    <a:pt x="18163" y="3983"/>
                    <a:pt x="27779" y="0"/>
                    <a:pt x="37806" y="0"/>
                  </a:cubicBezTo>
                  <a:close/>
                </a:path>
              </a:pathLst>
            </a:custGeom>
            <a:solidFill>
              <a:srgbClr val="89B0F4"/>
            </a:solidFill>
          </p:spPr>
        </p:sp>
        <p:sp>
          <p:nvSpPr>
            <p:cNvPr id="7" name="TextBox 7"/>
            <p:cNvSpPr txBox="1"/>
            <p:nvPr/>
          </p:nvSpPr>
          <p:spPr>
            <a:xfrm>
              <a:off x="0" y="0"/>
              <a:ext cx="2750651" cy="619907"/>
            </a:xfrm>
            <a:prstGeom prst="rect">
              <a:avLst/>
            </a:prstGeom>
          </p:spPr>
          <p:txBody>
            <a:bodyPr lIns="50800" tIns="50800" rIns="50800" bIns="50800" rtlCol="0" anchor="ctr"/>
            <a:lstStyle/>
            <a:p>
              <a:pPr algn="ctr">
                <a:lnSpc>
                  <a:spcPts val="2879"/>
                </a:lnSpc>
              </a:pPr>
              <a:endParaRPr/>
            </a:p>
          </p:txBody>
        </p:sp>
      </p:grpSp>
      <p:sp>
        <p:nvSpPr>
          <p:cNvPr id="8" name="TextBox 8"/>
          <p:cNvSpPr txBox="1"/>
          <p:nvPr/>
        </p:nvSpPr>
        <p:spPr>
          <a:xfrm>
            <a:off x="2296983" y="1019175"/>
            <a:ext cx="6255909" cy="748239"/>
          </a:xfrm>
          <a:prstGeom prst="rect">
            <a:avLst/>
          </a:prstGeom>
        </p:spPr>
        <p:txBody>
          <a:bodyPr lIns="0" tIns="0" rIns="0" bIns="0" rtlCol="0" anchor="t">
            <a:spAutoFit/>
          </a:bodyPr>
          <a:lstStyle/>
          <a:p>
            <a:pPr>
              <a:lnSpc>
                <a:spcPts val="5841"/>
              </a:lnSpc>
            </a:pPr>
            <a:r>
              <a:rPr lang="en-US" sz="4867">
                <a:solidFill>
                  <a:srgbClr val="FFFFFF"/>
                </a:solidFill>
                <a:latin typeface="HK Grotesk Bold"/>
              </a:rPr>
              <a:t>Analisis de la Ley </a:t>
            </a:r>
          </a:p>
        </p:txBody>
      </p:sp>
      <p:sp>
        <p:nvSpPr>
          <p:cNvPr id="9" name="TextBox 9"/>
          <p:cNvSpPr txBox="1"/>
          <p:nvPr/>
        </p:nvSpPr>
        <p:spPr>
          <a:xfrm>
            <a:off x="2709593" y="3303706"/>
            <a:ext cx="12868815" cy="4000500"/>
          </a:xfrm>
          <a:prstGeom prst="rect">
            <a:avLst/>
          </a:prstGeom>
        </p:spPr>
        <p:txBody>
          <a:bodyPr lIns="0" tIns="0" rIns="0" bIns="0" rtlCol="0" anchor="t">
            <a:spAutoFit/>
          </a:bodyPr>
          <a:lstStyle/>
          <a:p>
            <a:pPr algn="ctr">
              <a:lnSpc>
                <a:spcPts val="4559"/>
              </a:lnSpc>
              <a:spcBef>
                <a:spcPct val="0"/>
              </a:spcBef>
            </a:pPr>
            <a:r>
              <a:rPr lang="en-US" sz="3799">
                <a:solidFill>
                  <a:srgbClr val="000000"/>
                </a:solidFill>
                <a:latin typeface="HK Grotesk Medium"/>
                <a:ea typeface="HK Grotesk Medium"/>
              </a:rPr>
              <a:t>Esta fue creada en el marco de la reforma de la Constitución Nacional, es la Constituyente la encargada en el artículo n°6 donde acompañada de los artículos 110, 187, 203 de la Constitución Nacional que da inicio a la formación de la ley orgánica de telecomunicación en el año 2000 ya que esa ley data de los años 40. Es la ley que esta vigente en la actualidad</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555810" y="3049226"/>
            <a:ext cx="5822479" cy="5810693"/>
            <a:chOff x="0" y="0"/>
            <a:chExt cx="7763306" cy="7747590"/>
          </a:xfrm>
        </p:grpSpPr>
        <p:sp>
          <p:nvSpPr>
            <p:cNvPr id="3" name="Freeform 3"/>
            <p:cNvSpPr/>
            <p:nvPr/>
          </p:nvSpPr>
          <p:spPr>
            <a:xfrm>
              <a:off x="0" y="0"/>
              <a:ext cx="7763306" cy="7747590"/>
            </a:xfrm>
            <a:custGeom>
              <a:avLst/>
              <a:gdLst/>
              <a:ahLst/>
              <a:cxnLst/>
              <a:rect l="l" t="t" r="r" b="b"/>
              <a:pathLst>
                <a:path w="7763306" h="7747590">
                  <a:moveTo>
                    <a:pt x="0" y="0"/>
                  </a:moveTo>
                  <a:lnTo>
                    <a:pt x="7763306" y="0"/>
                  </a:lnTo>
                  <a:lnTo>
                    <a:pt x="7763306" y="7747590"/>
                  </a:lnTo>
                  <a:lnTo>
                    <a:pt x="0" y="7747590"/>
                  </a:lnTo>
                  <a:lnTo>
                    <a:pt x="0" y="0"/>
                  </a:lnTo>
                  <a:close/>
                </a:path>
              </a:pathLst>
            </a:custGeom>
            <a:blipFill>
              <a:blip r:embed="rId2"/>
              <a:stretch>
                <a:fillRect/>
              </a:stretch>
            </a:blipFill>
          </p:spPr>
        </p:sp>
        <p:sp>
          <p:nvSpPr>
            <p:cNvPr id="4" name="AutoShape 4"/>
            <p:cNvSpPr/>
            <p:nvPr/>
          </p:nvSpPr>
          <p:spPr>
            <a:xfrm>
              <a:off x="88988" y="0"/>
              <a:ext cx="7448456" cy="7553153"/>
            </a:xfrm>
            <a:prstGeom prst="rect">
              <a:avLst/>
            </a:prstGeom>
            <a:solidFill>
              <a:srgbClr val="346BC8"/>
            </a:solidFill>
          </p:spPr>
        </p:sp>
        <p:sp>
          <p:nvSpPr>
            <p:cNvPr id="5" name="AutoShape 5"/>
            <p:cNvSpPr/>
            <p:nvPr/>
          </p:nvSpPr>
          <p:spPr>
            <a:xfrm>
              <a:off x="88988" y="0"/>
              <a:ext cx="7448456" cy="7553153"/>
            </a:xfrm>
            <a:prstGeom prst="rect">
              <a:avLst/>
            </a:prstGeom>
            <a:solidFill>
              <a:srgbClr val="346BC8"/>
            </a:solidFill>
          </p:spPr>
        </p:sp>
      </p:grpSp>
      <p:grpSp>
        <p:nvGrpSpPr>
          <p:cNvPr id="6" name="Group 6"/>
          <p:cNvGrpSpPr/>
          <p:nvPr/>
        </p:nvGrpSpPr>
        <p:grpSpPr>
          <a:xfrm>
            <a:off x="6378289" y="3049226"/>
            <a:ext cx="5890905" cy="5878980"/>
            <a:chOff x="0" y="0"/>
            <a:chExt cx="7854540" cy="7838640"/>
          </a:xfrm>
        </p:grpSpPr>
        <p:sp>
          <p:nvSpPr>
            <p:cNvPr id="7" name="Freeform 7"/>
            <p:cNvSpPr/>
            <p:nvPr/>
          </p:nvSpPr>
          <p:spPr>
            <a:xfrm>
              <a:off x="0" y="0"/>
              <a:ext cx="7854540" cy="7838640"/>
            </a:xfrm>
            <a:custGeom>
              <a:avLst/>
              <a:gdLst/>
              <a:ahLst/>
              <a:cxnLst/>
              <a:rect l="l" t="t" r="r" b="b"/>
              <a:pathLst>
                <a:path w="7854540" h="7838640">
                  <a:moveTo>
                    <a:pt x="0" y="0"/>
                  </a:moveTo>
                  <a:lnTo>
                    <a:pt x="7854540" y="0"/>
                  </a:lnTo>
                  <a:lnTo>
                    <a:pt x="7854540" y="7838640"/>
                  </a:lnTo>
                  <a:lnTo>
                    <a:pt x="0" y="7838640"/>
                  </a:lnTo>
                  <a:lnTo>
                    <a:pt x="0" y="0"/>
                  </a:lnTo>
                  <a:close/>
                </a:path>
              </a:pathLst>
            </a:custGeom>
            <a:blipFill>
              <a:blip r:embed="rId2"/>
              <a:stretch>
                <a:fillRect/>
              </a:stretch>
            </a:blipFill>
          </p:spPr>
        </p:sp>
        <p:sp>
          <p:nvSpPr>
            <p:cNvPr id="8" name="AutoShape 8"/>
            <p:cNvSpPr/>
            <p:nvPr/>
          </p:nvSpPr>
          <p:spPr>
            <a:xfrm>
              <a:off x="159275" y="0"/>
              <a:ext cx="7535990" cy="7641917"/>
            </a:xfrm>
            <a:prstGeom prst="rect">
              <a:avLst/>
            </a:prstGeom>
            <a:solidFill>
              <a:srgbClr val="DF4041"/>
            </a:solidFill>
          </p:spPr>
        </p:sp>
      </p:grpSp>
      <p:grpSp>
        <p:nvGrpSpPr>
          <p:cNvPr id="9" name="Group 9"/>
          <p:cNvGrpSpPr/>
          <p:nvPr/>
        </p:nvGrpSpPr>
        <p:grpSpPr>
          <a:xfrm>
            <a:off x="12269194" y="3134668"/>
            <a:ext cx="5822479" cy="5810693"/>
            <a:chOff x="0" y="0"/>
            <a:chExt cx="7763306" cy="7747590"/>
          </a:xfrm>
        </p:grpSpPr>
        <p:sp>
          <p:nvSpPr>
            <p:cNvPr id="10" name="Freeform 10"/>
            <p:cNvSpPr/>
            <p:nvPr/>
          </p:nvSpPr>
          <p:spPr>
            <a:xfrm>
              <a:off x="0" y="0"/>
              <a:ext cx="7763306" cy="7747590"/>
            </a:xfrm>
            <a:custGeom>
              <a:avLst/>
              <a:gdLst/>
              <a:ahLst/>
              <a:cxnLst/>
              <a:rect l="l" t="t" r="r" b="b"/>
              <a:pathLst>
                <a:path w="7763306" h="7747590">
                  <a:moveTo>
                    <a:pt x="0" y="0"/>
                  </a:moveTo>
                  <a:lnTo>
                    <a:pt x="7763306" y="0"/>
                  </a:lnTo>
                  <a:lnTo>
                    <a:pt x="7763306" y="7747590"/>
                  </a:lnTo>
                  <a:lnTo>
                    <a:pt x="0" y="7747590"/>
                  </a:lnTo>
                  <a:lnTo>
                    <a:pt x="0" y="0"/>
                  </a:lnTo>
                  <a:close/>
                </a:path>
              </a:pathLst>
            </a:custGeom>
            <a:blipFill>
              <a:blip r:embed="rId2"/>
              <a:stretch>
                <a:fillRect/>
              </a:stretch>
            </a:blipFill>
          </p:spPr>
        </p:sp>
        <p:sp>
          <p:nvSpPr>
            <p:cNvPr id="11" name="AutoShape 11"/>
            <p:cNvSpPr/>
            <p:nvPr/>
          </p:nvSpPr>
          <p:spPr>
            <a:xfrm>
              <a:off x="157425" y="0"/>
              <a:ext cx="7448456" cy="7553153"/>
            </a:xfrm>
            <a:prstGeom prst="rect">
              <a:avLst/>
            </a:prstGeom>
            <a:solidFill>
              <a:srgbClr val="FACF32"/>
            </a:solidFill>
          </p:spPr>
        </p:sp>
      </p:grpSp>
      <p:sp>
        <p:nvSpPr>
          <p:cNvPr id="12" name="TextBox 12"/>
          <p:cNvSpPr txBox="1"/>
          <p:nvPr/>
        </p:nvSpPr>
        <p:spPr>
          <a:xfrm>
            <a:off x="1001935" y="3420922"/>
            <a:ext cx="4930229" cy="5067300"/>
          </a:xfrm>
          <a:prstGeom prst="rect">
            <a:avLst/>
          </a:prstGeom>
        </p:spPr>
        <p:txBody>
          <a:bodyPr lIns="0" tIns="0" rIns="0" bIns="0" rtlCol="0" anchor="t">
            <a:spAutoFit/>
          </a:bodyPr>
          <a:lstStyle/>
          <a:p>
            <a:pPr algn="just">
              <a:lnSpc>
                <a:spcPts val="2151"/>
              </a:lnSpc>
              <a:spcBef>
                <a:spcPct val="0"/>
              </a:spcBef>
            </a:pPr>
            <a:r>
              <a:rPr lang="en-US" sz="1792">
                <a:solidFill>
                  <a:srgbClr val="000000"/>
                </a:solidFill>
                <a:latin typeface="HK Grotesk Bold"/>
              </a:rPr>
              <a:t>Artículo 110 </a:t>
            </a:r>
            <a:r>
              <a:rPr lang="en-US" sz="1792">
                <a:solidFill>
                  <a:srgbClr val="000000"/>
                </a:solidFill>
                <a:latin typeface="HK Grotesk Medium"/>
              </a:rPr>
              <a:t>El Estado reconocerá el interés público de la ciencia, la tecnología, el conocimiento, la innovación y sus aplicaciones y los servicios de información necesarios por ser instrumentos fundamentales para el desarrollo económico, social y político del país, así como para la seguridad y soberanía nacional. Para el fomento y desarrollo de esas actividades, el Estado destinará recursos suficientes y creará el sistema nacional de ciencia y tecnología de acuerdo con la ley. El sector privado deberá aportar recursos para las mismos. El Estado garantizará el cumplimiento de los principios éticos y legales que deben regir las actividades de investigación científica, humanística y tecnológica. La ley determinará los modos y medios para dar cumplimiento a esta garantía.</a:t>
            </a:r>
          </a:p>
        </p:txBody>
      </p:sp>
      <p:sp>
        <p:nvSpPr>
          <p:cNvPr id="13" name="TextBox 13"/>
          <p:cNvSpPr txBox="1"/>
          <p:nvPr/>
        </p:nvSpPr>
        <p:spPr>
          <a:xfrm>
            <a:off x="6858627" y="3420922"/>
            <a:ext cx="4930229" cy="1066800"/>
          </a:xfrm>
          <a:prstGeom prst="rect">
            <a:avLst/>
          </a:prstGeom>
        </p:spPr>
        <p:txBody>
          <a:bodyPr lIns="0" tIns="0" rIns="0" bIns="0" rtlCol="0" anchor="t">
            <a:spAutoFit/>
          </a:bodyPr>
          <a:lstStyle/>
          <a:p>
            <a:pPr algn="just">
              <a:lnSpc>
                <a:spcPts val="2151"/>
              </a:lnSpc>
              <a:spcBef>
                <a:spcPct val="0"/>
              </a:spcBef>
            </a:pPr>
            <a:r>
              <a:rPr lang="en-US" sz="1792">
                <a:solidFill>
                  <a:srgbClr val="000000"/>
                </a:solidFill>
                <a:latin typeface="HK Grotesk Bold"/>
              </a:rPr>
              <a:t>Artículo 187 </a:t>
            </a:r>
            <a:r>
              <a:rPr lang="en-US" sz="1792">
                <a:solidFill>
                  <a:srgbClr val="000000"/>
                </a:solidFill>
                <a:latin typeface="HK Grotesk"/>
              </a:rPr>
              <a:t>Define las funciones de la Asamblea Nacional, que incluyen legislar, controlar, reformar, administrar, autorizar, censurar, honrar y nombrar. </a:t>
            </a:r>
          </a:p>
        </p:txBody>
      </p:sp>
      <p:sp>
        <p:nvSpPr>
          <p:cNvPr id="14" name="TextBox 14"/>
          <p:cNvSpPr txBox="1"/>
          <p:nvPr/>
        </p:nvSpPr>
        <p:spPr>
          <a:xfrm>
            <a:off x="12559568" y="3420922"/>
            <a:ext cx="5241731" cy="3429000"/>
          </a:xfrm>
          <a:prstGeom prst="rect">
            <a:avLst/>
          </a:prstGeom>
        </p:spPr>
        <p:txBody>
          <a:bodyPr lIns="0" tIns="0" rIns="0" bIns="0" rtlCol="0" anchor="t">
            <a:spAutoFit/>
          </a:bodyPr>
          <a:lstStyle/>
          <a:p>
            <a:pPr algn="just">
              <a:lnSpc>
                <a:spcPts val="2298"/>
              </a:lnSpc>
              <a:spcBef>
                <a:spcPct val="0"/>
              </a:spcBef>
            </a:pPr>
            <a:r>
              <a:rPr lang="en-US" sz="1915">
                <a:solidFill>
                  <a:srgbClr val="000000"/>
                </a:solidFill>
                <a:latin typeface="HK Grotesk Bold"/>
              </a:rPr>
              <a:t>Artículo 203</a:t>
            </a:r>
            <a:r>
              <a:rPr lang="en-US" sz="1915">
                <a:solidFill>
                  <a:srgbClr val="000000"/>
                </a:solidFill>
                <a:latin typeface="HK Grotesk Medium"/>
              </a:rPr>
              <a:t> Son leyes orgánicas las que así denomina esta Constitución; las que se dicten para organizar los poderes públicos o para desarrollar los derechos constitucionales y las que sirvan de marco normativo a otras leyes. Todo proyecto de ley orgánica, salvo aquel que esta Constitución califique como tal, será previamente admitido por la Asamblea Nacional, por el voto de las dos terceras partes de los o las integrantes presentes antes de iniciarse la discusión del respectivo proyecto de ley.</a:t>
            </a:r>
          </a:p>
        </p:txBody>
      </p:sp>
      <p:grpSp>
        <p:nvGrpSpPr>
          <p:cNvPr id="15" name="Group 15"/>
          <p:cNvGrpSpPr/>
          <p:nvPr/>
        </p:nvGrpSpPr>
        <p:grpSpPr>
          <a:xfrm>
            <a:off x="12418814" y="1855581"/>
            <a:ext cx="2761620" cy="2387289"/>
            <a:chOff x="0" y="0"/>
            <a:chExt cx="3682160" cy="3183052"/>
          </a:xfrm>
        </p:grpSpPr>
        <p:sp>
          <p:nvSpPr>
            <p:cNvPr id="16" name="TextBox 16"/>
            <p:cNvSpPr txBox="1"/>
            <p:nvPr/>
          </p:nvSpPr>
          <p:spPr>
            <a:xfrm>
              <a:off x="1346163" y="104775"/>
              <a:ext cx="4499648" cy="1823817"/>
            </a:xfrm>
            <a:prstGeom prst="rect">
              <a:avLst/>
            </a:prstGeom>
          </p:spPr>
          <p:txBody>
            <a:bodyPr lIns="0" tIns="0" rIns="0" bIns="0" rtlCol="0" anchor="t">
              <a:spAutoFit/>
            </a:bodyPr>
            <a:lstStyle/>
            <a:p>
              <a:pPr algn="ctr">
                <a:lnSpc>
                  <a:spcPts val="9000"/>
                </a:lnSpc>
              </a:pPr>
              <a:r>
                <a:rPr lang="en-US" sz="9000">
                  <a:solidFill>
                    <a:srgbClr val="000000"/>
                  </a:solidFill>
                  <a:latin typeface="ITC Magnifico Daytime Heavy"/>
                </a:rPr>
                <a:t>203</a:t>
              </a:r>
            </a:p>
          </p:txBody>
        </p:sp>
        <p:sp>
          <p:nvSpPr>
            <p:cNvPr id="17" name="TextBox 17"/>
            <p:cNvSpPr txBox="1"/>
            <p:nvPr/>
          </p:nvSpPr>
          <p:spPr>
            <a:xfrm>
              <a:off x="0" y="1763827"/>
              <a:ext cx="16738600" cy="1419225"/>
            </a:xfrm>
            <a:prstGeom prst="rect">
              <a:avLst/>
            </a:prstGeom>
          </p:spPr>
          <p:txBody>
            <a:bodyPr lIns="0" tIns="0" rIns="0" bIns="0" rtlCol="0" anchor="t">
              <a:spAutoFit/>
            </a:bodyPr>
            <a:lstStyle/>
            <a:p>
              <a:pPr algn="ctr">
                <a:lnSpc>
                  <a:spcPts val="9000"/>
                </a:lnSpc>
              </a:pPr>
              <a:endParaRPr/>
            </a:p>
          </p:txBody>
        </p:sp>
      </p:grpSp>
      <p:grpSp>
        <p:nvGrpSpPr>
          <p:cNvPr id="18" name="Group 18"/>
          <p:cNvGrpSpPr/>
          <p:nvPr/>
        </p:nvGrpSpPr>
        <p:grpSpPr>
          <a:xfrm>
            <a:off x="6470535" y="1941024"/>
            <a:ext cx="2935927" cy="2387289"/>
            <a:chOff x="0" y="0"/>
            <a:chExt cx="3914570" cy="3183052"/>
          </a:xfrm>
        </p:grpSpPr>
        <p:sp>
          <p:nvSpPr>
            <p:cNvPr id="19" name="TextBox 19"/>
            <p:cNvSpPr txBox="1"/>
            <p:nvPr/>
          </p:nvSpPr>
          <p:spPr>
            <a:xfrm>
              <a:off x="1559100" y="104775"/>
              <a:ext cx="4258903" cy="1819933"/>
            </a:xfrm>
            <a:prstGeom prst="rect">
              <a:avLst/>
            </a:prstGeom>
          </p:spPr>
          <p:txBody>
            <a:bodyPr lIns="0" tIns="0" rIns="0" bIns="0" rtlCol="0" anchor="t">
              <a:spAutoFit/>
            </a:bodyPr>
            <a:lstStyle/>
            <a:p>
              <a:pPr algn="ctr">
                <a:lnSpc>
                  <a:spcPts val="9000"/>
                </a:lnSpc>
              </a:pPr>
              <a:r>
                <a:rPr lang="en-US" sz="9000">
                  <a:solidFill>
                    <a:srgbClr val="000000"/>
                  </a:solidFill>
                  <a:latin typeface="ITC Magnifico Daytime Heavy"/>
                </a:rPr>
                <a:t>187</a:t>
              </a:r>
            </a:p>
          </p:txBody>
        </p:sp>
        <p:sp>
          <p:nvSpPr>
            <p:cNvPr id="20" name="TextBox 20"/>
            <p:cNvSpPr txBox="1"/>
            <p:nvPr/>
          </p:nvSpPr>
          <p:spPr>
            <a:xfrm>
              <a:off x="0" y="1763827"/>
              <a:ext cx="16738600" cy="1419225"/>
            </a:xfrm>
            <a:prstGeom prst="rect">
              <a:avLst/>
            </a:prstGeom>
          </p:spPr>
          <p:txBody>
            <a:bodyPr lIns="0" tIns="0" rIns="0" bIns="0" rtlCol="0" anchor="t">
              <a:spAutoFit/>
            </a:bodyPr>
            <a:lstStyle/>
            <a:p>
              <a:pPr algn="ctr">
                <a:lnSpc>
                  <a:spcPts val="9000"/>
                </a:lnSpc>
              </a:pPr>
              <a:endParaRPr/>
            </a:p>
          </p:txBody>
        </p:sp>
      </p:grpSp>
      <p:grpSp>
        <p:nvGrpSpPr>
          <p:cNvPr id="21" name="Group 21"/>
          <p:cNvGrpSpPr/>
          <p:nvPr/>
        </p:nvGrpSpPr>
        <p:grpSpPr>
          <a:xfrm>
            <a:off x="555810" y="1941024"/>
            <a:ext cx="2761620" cy="2387289"/>
            <a:chOff x="0" y="0"/>
            <a:chExt cx="3682160" cy="3183052"/>
          </a:xfrm>
        </p:grpSpPr>
        <p:sp>
          <p:nvSpPr>
            <p:cNvPr id="22" name="TextBox 22"/>
            <p:cNvSpPr txBox="1"/>
            <p:nvPr/>
          </p:nvSpPr>
          <p:spPr>
            <a:xfrm>
              <a:off x="1598051" y="104775"/>
              <a:ext cx="3995874" cy="1812233"/>
            </a:xfrm>
            <a:prstGeom prst="rect">
              <a:avLst/>
            </a:prstGeom>
          </p:spPr>
          <p:txBody>
            <a:bodyPr lIns="0" tIns="0" rIns="0" bIns="0" rtlCol="0" anchor="t">
              <a:spAutoFit/>
            </a:bodyPr>
            <a:lstStyle/>
            <a:p>
              <a:pPr algn="ctr">
                <a:lnSpc>
                  <a:spcPts val="9000"/>
                </a:lnSpc>
              </a:pPr>
              <a:r>
                <a:rPr lang="en-US" sz="9000">
                  <a:solidFill>
                    <a:srgbClr val="000000"/>
                  </a:solidFill>
                  <a:latin typeface="ITC Magnifico Daytime Heavy"/>
                </a:rPr>
                <a:t>110</a:t>
              </a:r>
            </a:p>
          </p:txBody>
        </p:sp>
        <p:sp>
          <p:nvSpPr>
            <p:cNvPr id="23" name="TextBox 23"/>
            <p:cNvSpPr txBox="1"/>
            <p:nvPr/>
          </p:nvSpPr>
          <p:spPr>
            <a:xfrm>
              <a:off x="0" y="1763827"/>
              <a:ext cx="16738600" cy="1419225"/>
            </a:xfrm>
            <a:prstGeom prst="rect">
              <a:avLst/>
            </a:prstGeom>
          </p:spPr>
          <p:txBody>
            <a:bodyPr lIns="0" tIns="0" rIns="0" bIns="0" rtlCol="0" anchor="t">
              <a:spAutoFit/>
            </a:bodyPr>
            <a:lstStyle/>
            <a:p>
              <a:pPr algn="ctr">
                <a:lnSpc>
                  <a:spcPts val="9000"/>
                </a:lnSpc>
              </a:pPr>
              <a:endParaRPr/>
            </a:p>
          </p:txBody>
        </p:sp>
      </p:grpSp>
      <p:sp>
        <p:nvSpPr>
          <p:cNvPr id="24" name="TextBox 24"/>
          <p:cNvSpPr txBox="1"/>
          <p:nvPr/>
        </p:nvSpPr>
        <p:spPr>
          <a:xfrm>
            <a:off x="5642154" y="302147"/>
            <a:ext cx="7003692" cy="726553"/>
          </a:xfrm>
          <a:prstGeom prst="rect">
            <a:avLst/>
          </a:prstGeom>
        </p:spPr>
        <p:txBody>
          <a:bodyPr lIns="0" tIns="0" rIns="0" bIns="0" rtlCol="0" anchor="t">
            <a:spAutoFit/>
          </a:bodyPr>
          <a:lstStyle/>
          <a:p>
            <a:pPr algn="ctr">
              <a:lnSpc>
                <a:spcPts val="5454"/>
              </a:lnSpc>
            </a:pPr>
            <a:r>
              <a:rPr lang="en-US" sz="5454">
                <a:solidFill>
                  <a:srgbClr val="000000"/>
                </a:solidFill>
                <a:latin typeface="Peace Sans"/>
              </a:rPr>
              <a:t>ARTICULOS</a:t>
            </a: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grpSp>
        <p:nvGrpSpPr>
          <p:cNvPr id="2" name="Group 2"/>
          <p:cNvGrpSpPr/>
          <p:nvPr/>
        </p:nvGrpSpPr>
        <p:grpSpPr>
          <a:xfrm>
            <a:off x="2223390" y="1721350"/>
            <a:ext cx="14364862" cy="7165214"/>
            <a:chOff x="0" y="0"/>
            <a:chExt cx="3783338" cy="1887134"/>
          </a:xfrm>
        </p:grpSpPr>
        <p:sp>
          <p:nvSpPr>
            <p:cNvPr id="3" name="Freeform 3"/>
            <p:cNvSpPr/>
            <p:nvPr/>
          </p:nvSpPr>
          <p:spPr>
            <a:xfrm>
              <a:off x="0" y="0"/>
              <a:ext cx="3783338" cy="1887134"/>
            </a:xfrm>
            <a:custGeom>
              <a:avLst/>
              <a:gdLst/>
              <a:ahLst/>
              <a:cxnLst/>
              <a:rect l="l" t="t" r="r" b="b"/>
              <a:pathLst>
                <a:path w="3783338" h="1887134">
                  <a:moveTo>
                    <a:pt x="0" y="0"/>
                  </a:moveTo>
                  <a:lnTo>
                    <a:pt x="3783338" y="0"/>
                  </a:lnTo>
                  <a:lnTo>
                    <a:pt x="3783338" y="1887134"/>
                  </a:lnTo>
                  <a:lnTo>
                    <a:pt x="0" y="1887134"/>
                  </a:lnTo>
                  <a:close/>
                </a:path>
              </a:pathLst>
            </a:custGeom>
            <a:solidFill>
              <a:srgbClr val="F8F8F8"/>
            </a:solidFill>
          </p:spPr>
        </p:sp>
        <p:sp>
          <p:nvSpPr>
            <p:cNvPr id="4" name="TextBox 4"/>
            <p:cNvSpPr txBox="1"/>
            <p:nvPr/>
          </p:nvSpPr>
          <p:spPr>
            <a:xfrm>
              <a:off x="0" y="0"/>
              <a:ext cx="3783338" cy="1887134"/>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202998" y="221202"/>
            <a:ext cx="6939516" cy="2353711"/>
            <a:chOff x="0" y="0"/>
            <a:chExt cx="1827692" cy="619907"/>
          </a:xfrm>
        </p:grpSpPr>
        <p:sp>
          <p:nvSpPr>
            <p:cNvPr id="6" name="Freeform 6"/>
            <p:cNvSpPr/>
            <p:nvPr/>
          </p:nvSpPr>
          <p:spPr>
            <a:xfrm>
              <a:off x="0" y="0"/>
              <a:ext cx="1827692" cy="619907"/>
            </a:xfrm>
            <a:custGeom>
              <a:avLst/>
              <a:gdLst/>
              <a:ahLst/>
              <a:cxnLst/>
              <a:rect l="l" t="t" r="r" b="b"/>
              <a:pathLst>
                <a:path w="1827692" h="619907">
                  <a:moveTo>
                    <a:pt x="56897" y="0"/>
                  </a:moveTo>
                  <a:lnTo>
                    <a:pt x="1770794" y="0"/>
                  </a:lnTo>
                  <a:cubicBezTo>
                    <a:pt x="1802218" y="0"/>
                    <a:pt x="1827692" y="25474"/>
                    <a:pt x="1827692" y="56897"/>
                  </a:cubicBezTo>
                  <a:lnTo>
                    <a:pt x="1827692" y="563010"/>
                  </a:lnTo>
                  <a:cubicBezTo>
                    <a:pt x="1827692" y="594434"/>
                    <a:pt x="1802218" y="619907"/>
                    <a:pt x="1770794" y="619907"/>
                  </a:cubicBezTo>
                  <a:lnTo>
                    <a:pt x="56897" y="619907"/>
                  </a:lnTo>
                  <a:cubicBezTo>
                    <a:pt x="25474" y="619907"/>
                    <a:pt x="0" y="594434"/>
                    <a:pt x="0" y="563010"/>
                  </a:cubicBezTo>
                  <a:lnTo>
                    <a:pt x="0" y="56897"/>
                  </a:lnTo>
                  <a:cubicBezTo>
                    <a:pt x="0" y="25474"/>
                    <a:pt x="25474" y="0"/>
                    <a:pt x="56897" y="0"/>
                  </a:cubicBezTo>
                  <a:close/>
                </a:path>
              </a:pathLst>
            </a:custGeom>
            <a:solidFill>
              <a:srgbClr val="89B0F4"/>
            </a:solidFill>
          </p:spPr>
        </p:sp>
        <p:sp>
          <p:nvSpPr>
            <p:cNvPr id="7" name="TextBox 7"/>
            <p:cNvSpPr txBox="1"/>
            <p:nvPr/>
          </p:nvSpPr>
          <p:spPr>
            <a:xfrm>
              <a:off x="0" y="0"/>
              <a:ext cx="1827692" cy="619907"/>
            </a:xfrm>
            <a:prstGeom prst="rect">
              <a:avLst/>
            </a:prstGeom>
          </p:spPr>
          <p:txBody>
            <a:bodyPr lIns="50800" tIns="50800" rIns="50800" bIns="50800" rtlCol="0" anchor="ctr"/>
            <a:lstStyle/>
            <a:p>
              <a:pPr algn="ctr">
                <a:lnSpc>
                  <a:spcPts val="2879"/>
                </a:lnSpc>
              </a:pPr>
              <a:endParaRPr/>
            </a:p>
          </p:txBody>
        </p:sp>
      </p:grpSp>
      <p:sp>
        <p:nvSpPr>
          <p:cNvPr id="8" name="Freeform 8"/>
          <p:cNvSpPr/>
          <p:nvPr/>
        </p:nvSpPr>
        <p:spPr>
          <a:xfrm>
            <a:off x="14923937" y="5484346"/>
            <a:ext cx="3328630" cy="4380143"/>
          </a:xfrm>
          <a:custGeom>
            <a:avLst/>
            <a:gdLst/>
            <a:ahLst/>
            <a:cxnLst/>
            <a:rect l="l" t="t" r="r" b="b"/>
            <a:pathLst>
              <a:path w="3328630" h="4380143">
                <a:moveTo>
                  <a:pt x="0" y="0"/>
                </a:moveTo>
                <a:lnTo>
                  <a:pt x="3328630" y="0"/>
                </a:lnTo>
                <a:lnTo>
                  <a:pt x="3328630" y="4380142"/>
                </a:lnTo>
                <a:lnTo>
                  <a:pt x="0" y="4380142"/>
                </a:lnTo>
                <a:lnTo>
                  <a:pt x="0" y="0"/>
                </a:lnTo>
                <a:close/>
              </a:path>
            </a:pathLst>
          </a:custGeom>
          <a:blipFill>
            <a:blip r:embed="rId2"/>
            <a:stretch>
              <a:fillRect/>
            </a:stretch>
          </a:blipFill>
        </p:spPr>
      </p:sp>
      <p:sp>
        <p:nvSpPr>
          <p:cNvPr id="9" name="Freeform 9"/>
          <p:cNvSpPr/>
          <p:nvPr/>
        </p:nvSpPr>
        <p:spPr>
          <a:xfrm>
            <a:off x="202998" y="6286500"/>
            <a:ext cx="3993221" cy="3190295"/>
          </a:xfrm>
          <a:custGeom>
            <a:avLst/>
            <a:gdLst/>
            <a:ahLst/>
            <a:cxnLst/>
            <a:rect l="l" t="t" r="r" b="b"/>
            <a:pathLst>
              <a:path w="3993221" h="3190295">
                <a:moveTo>
                  <a:pt x="0" y="0"/>
                </a:moveTo>
                <a:lnTo>
                  <a:pt x="3993222" y="0"/>
                </a:lnTo>
                <a:lnTo>
                  <a:pt x="3993222" y="3190295"/>
                </a:lnTo>
                <a:lnTo>
                  <a:pt x="0" y="3190295"/>
                </a:lnTo>
                <a:lnTo>
                  <a:pt x="0" y="0"/>
                </a:lnTo>
                <a:close/>
              </a:path>
            </a:pathLst>
          </a:custGeom>
          <a:blipFill>
            <a:blip r:embed="rId3"/>
            <a:stretch>
              <a:fillRect/>
            </a:stretch>
          </a:blipFill>
        </p:spPr>
      </p:sp>
      <p:sp>
        <p:nvSpPr>
          <p:cNvPr id="10" name="Freeform 10"/>
          <p:cNvSpPr/>
          <p:nvPr/>
        </p:nvSpPr>
        <p:spPr>
          <a:xfrm>
            <a:off x="13887568" y="0"/>
            <a:ext cx="3371732" cy="4344282"/>
          </a:xfrm>
          <a:custGeom>
            <a:avLst/>
            <a:gdLst/>
            <a:ahLst/>
            <a:cxnLst/>
            <a:rect l="l" t="t" r="r" b="b"/>
            <a:pathLst>
              <a:path w="3371732" h="4344282">
                <a:moveTo>
                  <a:pt x="0" y="0"/>
                </a:moveTo>
                <a:lnTo>
                  <a:pt x="3371732" y="0"/>
                </a:lnTo>
                <a:lnTo>
                  <a:pt x="3371732" y="4344282"/>
                </a:lnTo>
                <a:lnTo>
                  <a:pt x="0" y="4344282"/>
                </a:lnTo>
                <a:lnTo>
                  <a:pt x="0" y="0"/>
                </a:lnTo>
                <a:close/>
              </a:path>
            </a:pathLst>
          </a:custGeom>
          <a:blipFill>
            <a:blip r:embed="rId4"/>
            <a:stretch>
              <a:fillRect/>
            </a:stretch>
          </a:blipFill>
        </p:spPr>
      </p:sp>
      <p:sp>
        <p:nvSpPr>
          <p:cNvPr id="11" name="TextBox 11"/>
          <p:cNvSpPr txBox="1"/>
          <p:nvPr/>
        </p:nvSpPr>
        <p:spPr>
          <a:xfrm>
            <a:off x="1799910" y="914593"/>
            <a:ext cx="3994229" cy="748239"/>
          </a:xfrm>
          <a:prstGeom prst="rect">
            <a:avLst/>
          </a:prstGeom>
        </p:spPr>
        <p:txBody>
          <a:bodyPr lIns="0" tIns="0" rIns="0" bIns="0" rtlCol="0" anchor="t">
            <a:spAutoFit/>
          </a:bodyPr>
          <a:lstStyle/>
          <a:p>
            <a:pPr>
              <a:lnSpc>
                <a:spcPts val="5841"/>
              </a:lnSpc>
            </a:pPr>
            <a:r>
              <a:rPr lang="en-US" sz="4867">
                <a:solidFill>
                  <a:srgbClr val="FFFFFF"/>
                </a:solidFill>
                <a:latin typeface="HK Grotesk Bold"/>
              </a:rPr>
              <a:t>Su Objetivo</a:t>
            </a:r>
          </a:p>
        </p:txBody>
      </p:sp>
      <p:sp>
        <p:nvSpPr>
          <p:cNvPr id="12" name="TextBox 12"/>
          <p:cNvSpPr txBox="1"/>
          <p:nvPr/>
        </p:nvSpPr>
        <p:spPr>
          <a:xfrm>
            <a:off x="2971414" y="4000500"/>
            <a:ext cx="12868815" cy="2286000"/>
          </a:xfrm>
          <a:prstGeom prst="rect">
            <a:avLst/>
          </a:prstGeom>
        </p:spPr>
        <p:txBody>
          <a:bodyPr lIns="0" tIns="0" rIns="0" bIns="0" rtlCol="0" anchor="t">
            <a:spAutoFit/>
          </a:bodyPr>
          <a:lstStyle/>
          <a:p>
            <a:pPr algn="ctr">
              <a:lnSpc>
                <a:spcPts val="4559"/>
              </a:lnSpc>
              <a:spcBef>
                <a:spcPct val="0"/>
              </a:spcBef>
            </a:pPr>
            <a:r>
              <a:rPr lang="en-US" sz="3799">
                <a:solidFill>
                  <a:srgbClr val="000000"/>
                </a:solidFill>
                <a:latin typeface="HK Grotesk Medium"/>
              </a:rPr>
              <a:t>Su objetivo es establecer el marco legal de regulación en las telecomunicaciones a fin de garantizar el derecho humano a la comunicación y a la realización económica de telecomunicaciones necesarias para lograrlo</a:t>
            </a: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658</Words>
  <Application>Microsoft Office PowerPoint</Application>
  <PresentationFormat>Personalizado</PresentationFormat>
  <Paragraphs>49</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HK Grotesk Medium</vt:lpstr>
      <vt:lpstr>Peace Sans</vt:lpstr>
      <vt:lpstr>Calibri</vt:lpstr>
      <vt:lpstr>HK Grotesk Bold</vt:lpstr>
      <vt:lpstr>HK Grotesk</vt:lpstr>
      <vt:lpstr>Arial</vt:lpstr>
      <vt:lpstr>HK Grotesk Bold Italics</vt:lpstr>
      <vt:lpstr>ITC Magnifico Daytime Heavy</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 de 5ª generación</dc:title>
  <cp:lastModifiedBy>Miguelangel</cp:lastModifiedBy>
  <cp:revision>2</cp:revision>
  <dcterms:created xsi:type="dcterms:W3CDTF">2006-08-16T00:00:00Z</dcterms:created>
  <dcterms:modified xsi:type="dcterms:W3CDTF">2023-12-08T05:01:22Z</dcterms:modified>
  <dc:identifier>DAF2WNeUZ2Q</dc:identifier>
</cp:coreProperties>
</file>